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8"/>
  </p:notesMasterIdLst>
  <p:sldIdLst>
    <p:sldId id="256" r:id="rId2"/>
    <p:sldId id="560" r:id="rId3"/>
    <p:sldId id="561" r:id="rId4"/>
    <p:sldId id="562" r:id="rId5"/>
    <p:sldId id="564" r:id="rId6"/>
    <p:sldId id="563" r:id="rId7"/>
    <p:sldId id="1049" r:id="rId8"/>
    <p:sldId id="1050" r:id="rId9"/>
    <p:sldId id="984" r:id="rId10"/>
    <p:sldId id="985" r:id="rId11"/>
    <p:sldId id="986" r:id="rId12"/>
    <p:sldId id="992" r:id="rId13"/>
    <p:sldId id="1041" r:id="rId14"/>
    <p:sldId id="1046" r:id="rId15"/>
    <p:sldId id="642" r:id="rId16"/>
    <p:sldId id="681" r:id="rId17"/>
    <p:sldId id="630" r:id="rId18"/>
    <p:sldId id="687" r:id="rId19"/>
    <p:sldId id="688" r:id="rId20"/>
    <p:sldId id="635" r:id="rId21"/>
    <p:sldId id="634" r:id="rId22"/>
    <p:sldId id="637" r:id="rId23"/>
    <p:sldId id="638" r:id="rId24"/>
    <p:sldId id="896" r:id="rId25"/>
    <p:sldId id="640" r:id="rId26"/>
    <p:sldId id="639" r:id="rId27"/>
  </p:sldIdLst>
  <p:sldSz cx="12192000" cy="6858000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76B21A-D477-425A-BFA6-9BAE297E59DF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9F2EC-49D3-4026-8806-0AF6C2FF7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44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0D0D30C0-5149-4492-8414-B8B776E0BE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979C85F-C6A3-4CCF-98B3-29F91A557653}" type="slidenum">
              <a:rPr lang="en-US" altLang="ru-RU" sz="1200">
                <a:latin typeface="Times New Roman" panose="02020603050405020304" pitchFamily="18" charset="0"/>
              </a:rPr>
              <a:pPr/>
              <a:t>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F49936FC-EB85-4831-B29E-9AC6B1E9A7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14905CB-825B-40F6-82EF-6EBDA01608B7}" type="slidenum">
              <a:rPr lang="en-US" altLang="ru-RU" sz="1200">
                <a:latin typeface="Times New Roman" panose="02020603050405020304" pitchFamily="18" charset="0"/>
              </a:rPr>
              <a:pPr/>
              <a:t>11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61F4E612-AB35-4607-A179-558929D19B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9AEF11D6-2B20-4DD8-A6AF-C860B8D969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23521D13-C563-4476-BF8A-38ED708886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12B14CB-3279-4C75-8CB4-12CC17F3E4FF}" type="slidenum">
              <a:rPr lang="en-US" altLang="ru-RU" sz="1200">
                <a:latin typeface="Times New Roman" panose="02020603050405020304" pitchFamily="18" charset="0"/>
              </a:rPr>
              <a:pPr/>
              <a:t>12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B0D7CEF1-D085-4138-97DD-9D98A63ECE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A3CDD93E-7F27-4365-912F-0B257A80F7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B49D3DA2-C453-4E0C-870E-89F0864198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B5AE5F1-19CC-4827-B46B-DA8F806BB752}" type="slidenum">
              <a:rPr lang="en-US" altLang="ru-RU" sz="1200">
                <a:latin typeface="Times New Roman" panose="02020603050405020304" pitchFamily="18" charset="0"/>
              </a:rPr>
              <a:pPr/>
              <a:t>13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240ABCC5-BE3E-49EC-853C-A93D35A1A6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8861A72C-F518-4916-B66F-82BAFA352B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7D26C173-4D84-4094-A091-18E9E221C4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6B3820C-0D16-4604-864B-755904352FD7}" type="slidenum">
              <a:rPr lang="en-US" altLang="ru-RU" sz="1200">
                <a:latin typeface="Times New Roman" panose="02020603050405020304" pitchFamily="18" charset="0"/>
              </a:rPr>
              <a:pPr/>
              <a:t>14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416A0202-7B48-46A7-9759-42E32955A1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2231461-8BBA-4BEB-8CB2-E6B459E204D1}" type="slidenum">
              <a:rPr lang="en-US" altLang="ru-RU" sz="1200">
                <a:latin typeface="Times New Roman" panose="02020603050405020304" pitchFamily="18" charset="0"/>
              </a:rPr>
              <a:pPr/>
              <a:t>15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71557173-1B9F-46EB-B967-5EEF66AC03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33414633-EFEC-4D26-8CB8-8D06557752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90E2B035-DDF2-4282-8880-B09EE84FCE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9D83488-1AB8-403D-9B1F-47BBE5451774}" type="slidenum">
              <a:rPr lang="en-US" altLang="ru-RU" sz="1200">
                <a:latin typeface="Times New Roman" panose="02020603050405020304" pitchFamily="18" charset="0"/>
              </a:rPr>
              <a:pPr/>
              <a:t>16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F9A64812-B86F-4886-9F89-03A93A9D0A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936E08A-04BF-4EFC-8153-DEAB4DA2ADB8}" type="slidenum">
              <a:rPr lang="en-US" altLang="ru-RU" sz="1200">
                <a:latin typeface="Times New Roman" panose="02020603050405020304" pitchFamily="18" charset="0"/>
              </a:rPr>
              <a:pPr/>
              <a:t>17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C815FA09-E38B-47B1-939F-CBD8EAAF14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582240FB-4FB4-46C2-997B-44F51EF2A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A7BC022D-A5DB-4032-85F4-6A1795A163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872E27F-AD63-4BD1-A9D5-DDE8C248A4F8}" type="slidenum">
              <a:rPr lang="en-US" altLang="ru-RU" sz="1200">
                <a:latin typeface="Times New Roman" panose="02020603050405020304" pitchFamily="18" charset="0"/>
              </a:rPr>
              <a:pPr/>
              <a:t>18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56936585-48B1-440A-A58E-B7C5F6F811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B2B44F94-FFDC-4AD9-88B9-0032134417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3C3B586D-CDA7-476F-88FE-D17923D146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E86C78C-C335-461D-9D91-933CB9014F41}" type="slidenum">
              <a:rPr lang="en-US" altLang="ru-RU" sz="1200">
                <a:latin typeface="Times New Roman" panose="02020603050405020304" pitchFamily="18" charset="0"/>
              </a:rPr>
              <a:pPr/>
              <a:t>19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32F9E485-797B-4122-A9B4-E90E82960E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1687ECB3-D508-4411-87CF-269D7B20E9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EB486453-93DB-4F0D-94C1-E94D60D728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FDAD252-F08B-4C4E-80AA-265FC35BF009}" type="slidenum">
              <a:rPr lang="en-US" altLang="ru-RU" sz="1200">
                <a:latin typeface="Times New Roman" panose="02020603050405020304" pitchFamily="18" charset="0"/>
              </a:rPr>
              <a:pPr/>
              <a:t>20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10AB0691-401A-46D5-B339-D41685FCEE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2AC94BE9-EFCE-4F27-97BD-75754BBAAC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53B6CFC5-2543-4670-A39A-A9646E693E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2727A0A-E314-4D62-A66D-63F47A689A4B}" type="slidenum">
              <a:rPr lang="en-US" altLang="ru-RU" sz="1200">
                <a:latin typeface="Times New Roman" panose="02020603050405020304" pitchFamily="18" charset="0"/>
              </a:rPr>
              <a:pPr/>
              <a:t>3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904AC57A-A4AF-4573-9768-281ADCBED9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9ECDBFF4-8D6B-4C05-8B80-97D3F31557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883DB785-9A98-40AF-9FA0-65260D5466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03CE448-E4A9-4845-A280-1109A4D896B3}" type="slidenum">
              <a:rPr lang="en-US" altLang="ru-RU" sz="1200">
                <a:latin typeface="Times New Roman" panose="02020603050405020304" pitchFamily="18" charset="0"/>
              </a:rPr>
              <a:pPr/>
              <a:t>21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AB2FAA25-0385-40DB-A954-61C247531C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2191EA42-D6EC-4BB6-A2BC-C4DBCECA0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B251F98F-AA8B-454D-814C-E37E130F50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23144B9-97CF-4A7E-8BDE-F8F3796E65DF}" type="slidenum">
              <a:rPr lang="en-US" altLang="ru-RU" sz="1200">
                <a:latin typeface="Times New Roman" panose="02020603050405020304" pitchFamily="18" charset="0"/>
              </a:rPr>
              <a:pPr/>
              <a:t>22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95CFE734-5EE0-4A57-8744-E25B1700EB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4A934111-D81E-4994-8E20-7B6ACDF1FB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7E8C954A-58AF-443F-AE0C-5189C63A54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D3E5BCC-5F69-4BBB-99A5-CF8230682D32}" type="slidenum">
              <a:rPr lang="en-US" altLang="ru-RU" sz="1200">
                <a:latin typeface="Times New Roman" panose="02020603050405020304" pitchFamily="18" charset="0"/>
              </a:rPr>
              <a:pPr/>
              <a:t>23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C2999A6F-3755-49C5-9B5A-0F044B1159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FFD5E29C-5A90-4B68-AD47-64E59F4104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1881896D-08F2-4100-80A8-491BAF15F1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2F16D4E-6049-4E13-9402-2DA1EBAA7E09}" type="slidenum">
              <a:rPr lang="en-US" altLang="ru-RU" sz="1200">
                <a:latin typeface="Times New Roman" panose="02020603050405020304" pitchFamily="18" charset="0"/>
              </a:rPr>
              <a:pPr/>
              <a:t>24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9FE06F9B-1244-4A7B-86EB-0A754EE27C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E430FC54-B757-4704-B665-E61B9C6AAC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526D920B-9ACB-4402-BD9A-8AF2845FFE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8910982-09FC-4275-80FA-3A90484A24CE}" type="slidenum">
              <a:rPr lang="en-US" altLang="ru-RU" sz="1200">
                <a:latin typeface="Times New Roman" panose="02020603050405020304" pitchFamily="18" charset="0"/>
              </a:rPr>
              <a:pPr/>
              <a:t>25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4E5D5293-1E6F-4C75-AC3F-1EBF4AD2D0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413BDBA0-B614-4117-AD3F-CBE9143E65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>
            <a:extLst>
              <a:ext uri="{FF2B5EF4-FFF2-40B4-BE49-F238E27FC236}">
                <a16:creationId xmlns:a16="http://schemas.microsoft.com/office/drawing/2014/main" id="{822E8ED2-632F-446B-BDBA-34E54FE9C9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8794E89-0032-4256-80DA-C2829A4C2FC4}" type="slidenum">
              <a:rPr lang="en-US" altLang="ru-RU" sz="1200">
                <a:latin typeface="Times New Roman" panose="02020603050405020304" pitchFamily="18" charset="0"/>
              </a:rPr>
              <a:pPr/>
              <a:t>26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5187B023-4B2F-48F6-8C80-ED1C86E1D0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3DAB0D7A-E053-4B1F-9061-A0D74A343D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CB1982E9-2B28-401C-88B4-658B7B4494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7642D46-6870-469A-A66B-FAD7CF33E84A}" type="slidenum">
              <a:rPr lang="en-US" altLang="ru-RU" sz="1200">
                <a:latin typeface="Times New Roman" panose="02020603050405020304" pitchFamily="18" charset="0"/>
              </a:rPr>
              <a:pPr/>
              <a:t>4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4D45D069-C779-42B5-B85D-EF006B639A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782B9E4E-3468-482A-AFD2-6BE5004A09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6E8D5D2B-D0D3-49D1-A869-A147F43C6C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3F2D322-2E53-4CC3-958E-CDA3109082B6}" type="slidenum">
              <a:rPr lang="en-US" altLang="ru-RU" sz="1200">
                <a:latin typeface="Times New Roman" panose="02020603050405020304" pitchFamily="18" charset="0"/>
              </a:rPr>
              <a:pPr/>
              <a:t>5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F228C8B0-71FB-4546-A983-C9C8462907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26B85F6C-66B3-439E-A95E-EB717D282F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18AC8E84-621E-4461-826B-884480AEE9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3FD26EC-4294-493A-AE43-7AEEB8586ADF}" type="slidenum">
              <a:rPr lang="en-US" altLang="ru-RU" sz="1200">
                <a:latin typeface="Times New Roman" panose="02020603050405020304" pitchFamily="18" charset="0"/>
              </a:rPr>
              <a:pPr/>
              <a:t>6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96E3FFB2-3AE4-4A4D-B33E-BEEB95E476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31FD8749-1B31-4481-A5C2-0BC078C30F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1694EC1A-382D-4A84-9765-3E0C789E99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C8CBAC7-8C2F-4198-AFEC-73BB86BE30C9}" type="slidenum">
              <a:rPr lang="en-US" altLang="ru-RU" sz="1200">
                <a:latin typeface="Times New Roman" panose="02020603050405020304" pitchFamily="18" charset="0"/>
              </a:rPr>
              <a:pPr/>
              <a:t>7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1487632E-3B94-4536-AD22-9AB91DF123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C8DB2192-078F-4DA6-A0BB-341C4A711B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BE92D95F-3BC3-4592-B520-444AACDA6E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5CF2771-72BC-4BD5-BA72-BC0EB24D9A4C}" type="slidenum">
              <a:rPr lang="en-US" altLang="ru-RU" sz="1200">
                <a:latin typeface="Times New Roman" panose="02020603050405020304" pitchFamily="18" charset="0"/>
              </a:rPr>
              <a:pPr/>
              <a:t>8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30E52D23-E6C5-4C7C-9366-388F7C5D12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21FFDE8E-0B6C-45F7-A2F1-E6EC8B2D2F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>
            <a:extLst>
              <a:ext uri="{FF2B5EF4-FFF2-40B4-BE49-F238E27FC236}">
                <a16:creationId xmlns:a16="http://schemas.microsoft.com/office/drawing/2014/main" id="{F0386833-1415-4DDA-89C8-9664312013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CEC9CA4-8492-45E4-818A-46B861D54CDF}" type="slidenum">
              <a:rPr lang="en-US" altLang="ru-RU" sz="1200">
                <a:latin typeface="Times New Roman" panose="02020603050405020304" pitchFamily="18" charset="0"/>
              </a:rPr>
              <a:pPr/>
              <a:t>9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7D15B102-F23B-40B4-892C-F170D4D7B5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67E13DC5-836E-4C63-A3C2-9932A53CAF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C5CD7ED0-CBA5-457E-8EE4-07C14AA484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963FEE4-0D09-4950-A8ED-C3DD54378A9D}" type="slidenum">
              <a:rPr lang="en-US" altLang="ru-RU" sz="1200">
                <a:latin typeface="Times New Roman" panose="02020603050405020304" pitchFamily="18" charset="0"/>
              </a:rPr>
              <a:pPr/>
              <a:t>10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E1FE5BB7-037B-4BED-A4F4-1D5F59C67C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9CCE20AD-8B64-46E3-98F9-873C21AB98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11176000" cy="685800"/>
          </a:xfrm>
        </p:spPr>
        <p:txBody>
          <a:bodyPr/>
          <a:lstStyle/>
          <a:p>
            <a:r>
              <a:rPr lang="ru"/>
              <a:t>Нажмите, чтобы изменить стиль основного заголовка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08000" y="1447800"/>
            <a:ext cx="11176000" cy="5029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059">
            <a:extLst>
              <a:ext uri="{FF2B5EF4-FFF2-40B4-BE49-F238E27FC236}">
                <a16:creationId xmlns:a16="http://schemas.microsoft.com/office/drawing/2014/main" id="{5A133200-4BF4-4FE1-A3EC-6EAB94ACB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85F0C-4453-4060-B228-F9B6AC776A9D}" type="datetime4">
              <a:rPr lang="en-US"/>
              <a:pPr>
                <a:defRPr/>
              </a:pPr>
              <a:t>January 20, 2022</a:t>
            </a:fld>
            <a:endParaRPr lang="en-US"/>
          </a:p>
        </p:txBody>
      </p:sp>
      <p:sp>
        <p:nvSpPr>
          <p:cNvPr id="5" name="Rectangle 2060">
            <a:extLst>
              <a:ext uri="{FF2B5EF4-FFF2-40B4-BE49-F238E27FC236}">
                <a16:creationId xmlns:a16="http://schemas.microsoft.com/office/drawing/2014/main" id="{2A5F0978-4F14-4DB7-86F8-CEFAFF8477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"/>
              <a:t>Интеллектуальный анализ данных: концепции и методы</a:t>
            </a:r>
          </a:p>
        </p:txBody>
      </p:sp>
      <p:sp>
        <p:nvSpPr>
          <p:cNvPr id="6" name="Rectangle 2061">
            <a:extLst>
              <a:ext uri="{FF2B5EF4-FFF2-40B4-BE49-F238E27FC236}">
                <a16:creationId xmlns:a16="http://schemas.microsoft.com/office/drawing/2014/main" id="{D228D3B7-BBD0-429B-9968-8ADB475B5E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DD07BB-4C88-4670-977E-339CB61203D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74586630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5744A1-916D-437E-9382-769A56459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582707"/>
            <a:ext cx="10993549" cy="912737"/>
          </a:xfrm>
        </p:spPr>
        <p:txBody>
          <a:bodyPr/>
          <a:lstStyle/>
          <a:p>
            <a:pPr algn="ctr"/>
            <a:r>
              <a:rPr lang="ru" dirty="0"/>
              <a:t>Лекция 10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F201D1-00ED-4B6F-A36D-0AC97C2C9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684972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ru-KZ" sz="2000" dirty="0">
                <a:solidFill>
                  <a:srgbClr val="FFC000"/>
                </a:solidFill>
              </a:rPr>
              <a:t>Х</a:t>
            </a:r>
            <a:r>
              <a:rPr lang="kk-KZ" sz="2000" dirty="0">
                <a:solidFill>
                  <a:srgbClr val="FFC000"/>
                </a:solidFill>
              </a:rPr>
              <a:t>р</a:t>
            </a:r>
            <a:r>
              <a:rPr lang="ru-KZ" sz="2000" dirty="0">
                <a:solidFill>
                  <a:srgbClr val="FFC000"/>
                </a:solidFill>
              </a:rPr>
              <a:t>а</a:t>
            </a:r>
            <a:r>
              <a:rPr lang="kk-KZ" sz="2000" dirty="0">
                <a:solidFill>
                  <a:srgbClr val="FFC000"/>
                </a:solidFill>
              </a:rPr>
              <a:t>н</a:t>
            </a:r>
            <a:r>
              <a:rPr lang="ru-KZ" sz="2000" dirty="0">
                <a:solidFill>
                  <a:srgbClr val="FFC000"/>
                </a:solidFill>
              </a:rPr>
              <a:t>и</a:t>
            </a:r>
            <a:r>
              <a:rPr lang="kk-KZ" sz="2000" dirty="0">
                <a:solidFill>
                  <a:srgbClr val="FFC000"/>
                </a:solidFill>
              </a:rPr>
              <a:t>л</a:t>
            </a:r>
            <a:r>
              <a:rPr lang="ru-KZ" sz="2000" dirty="0">
                <a:solidFill>
                  <a:srgbClr val="FFC000"/>
                </a:solidFill>
              </a:rPr>
              <a:t>и</a:t>
            </a:r>
            <a:r>
              <a:rPr lang="kk-KZ" sz="2000" dirty="0">
                <a:solidFill>
                  <a:srgbClr val="FFC000"/>
                </a:solidFill>
              </a:rPr>
              <a:t>щ</a:t>
            </a:r>
            <a:r>
              <a:rPr lang="ru-KZ" sz="2000" dirty="0">
                <a:solidFill>
                  <a:srgbClr val="FFC000"/>
                </a:solidFill>
              </a:rPr>
              <a:t>а </a:t>
            </a:r>
            <a:r>
              <a:rPr lang="kk-KZ" sz="2000" dirty="0">
                <a:solidFill>
                  <a:srgbClr val="FFC000"/>
                </a:solidFill>
              </a:rPr>
              <a:t>д</a:t>
            </a:r>
            <a:r>
              <a:rPr lang="ru-KZ" sz="2000" dirty="0">
                <a:solidFill>
                  <a:srgbClr val="FFC000"/>
                </a:solidFill>
              </a:rPr>
              <a:t>а</a:t>
            </a:r>
            <a:r>
              <a:rPr lang="kk-KZ" sz="2000" dirty="0">
                <a:solidFill>
                  <a:srgbClr val="FFC000"/>
                </a:solidFill>
              </a:rPr>
              <a:t>н</a:t>
            </a:r>
            <a:r>
              <a:rPr lang="ru-KZ" sz="2000" dirty="0">
                <a:solidFill>
                  <a:srgbClr val="FFC000"/>
                </a:solidFill>
              </a:rPr>
              <a:t>н</a:t>
            </a:r>
            <a:r>
              <a:rPr lang="kk-KZ" sz="2000" dirty="0">
                <a:solidFill>
                  <a:srgbClr val="FFC000"/>
                </a:solidFill>
              </a:rPr>
              <a:t>ы</a:t>
            </a:r>
            <a:r>
              <a:rPr lang="ru-KZ" sz="2000" dirty="0">
                <a:solidFill>
                  <a:srgbClr val="FFC000"/>
                </a:solidFill>
              </a:rPr>
              <a:t>х</a:t>
            </a:r>
            <a:r>
              <a:rPr lang="ru" sz="2000" dirty="0">
                <a:solidFill>
                  <a:srgbClr val="FFC000"/>
                </a:solidFill>
              </a:rPr>
              <a:t> и olap</a:t>
            </a:r>
            <a:endParaRPr lang="ru-RU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162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>
            <a:extLst>
              <a:ext uri="{FF2B5EF4-FFF2-40B4-BE49-F238E27FC236}">
                <a16:creationId xmlns:a16="http://schemas.microsoft.com/office/drawing/2014/main" id="{27932A59-56CA-4730-9B4F-0D8C66BB0C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5560" y="892728"/>
            <a:ext cx="9602740" cy="609600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C000"/>
                </a:solidFill>
              </a:rPr>
              <a:t>Три модели хранилища данных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053FB404-D7F0-46F4-A042-576C8E3AA7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3397" y="1862667"/>
            <a:ext cx="10040069" cy="4614333"/>
          </a:xfrm>
          <a:noFill/>
        </p:spPr>
        <p:txBody>
          <a:bodyPr vert="horz" lIns="92075" tIns="46038" rIns="92075" bIns="46038" rtlCol="0" anchor="ctr">
            <a:normAutofit fontScale="92500" lnSpcReduction="20000"/>
          </a:bodyPr>
          <a:lstStyle/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ru" altLang="ru-RU" sz="2400" dirty="0">
                <a:solidFill>
                  <a:schemeClr val="hlink"/>
                </a:solidFill>
              </a:rPr>
              <a:t>Склад предприятия</a:t>
            </a:r>
            <a:endParaRPr lang="en-US" altLang="ru-RU" sz="2400" dirty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ru" altLang="ru-RU" sz="2400" dirty="0"/>
              <a:t>собирает всю информацию о предметах, охватывающих всю организацию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ru" altLang="ru-RU" sz="2400" dirty="0">
                <a:solidFill>
                  <a:schemeClr val="hlink"/>
                </a:solidFill>
              </a:rPr>
              <a:t>Магазин данных</a:t>
            </a:r>
            <a:endParaRPr lang="en-US" altLang="ru-RU" sz="2400" dirty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ru" altLang="ru-RU" sz="2400" dirty="0"/>
              <a:t>подмножество общекорпоративных данных, представляющих ценность для определенных групп пользователей. Его сфера охвата ограничена конкретными, избранными группами, такими как витрина маркетинговых данных.</a:t>
            </a:r>
          </a:p>
          <a:p>
            <a:pPr lvl="2" eaLnBrk="1" hangingPunct="1">
              <a:lnSpc>
                <a:spcPct val="110000"/>
              </a:lnSpc>
              <a:spcBef>
                <a:spcPct val="10000"/>
              </a:spcBef>
            </a:pPr>
            <a:r>
              <a:rPr lang="ru" altLang="ru-RU" sz="2000" dirty="0"/>
              <a:t>Независимая и зависимая (непосредственно из хранилища) витрина данных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ru" altLang="ru-RU" sz="2400" dirty="0">
                <a:solidFill>
                  <a:schemeClr val="hlink"/>
                </a:solidFill>
              </a:rPr>
              <a:t>Виртуальный склад</a:t>
            </a:r>
            <a:endParaRPr lang="en-US" altLang="ru-RU" sz="2400" dirty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ru" altLang="ru-RU" sz="2400" dirty="0"/>
              <a:t>Набор представлений над операционными базами данных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ru" altLang="ru-RU" sz="2400" dirty="0"/>
              <a:t>Только некоторые из возможных сводных представлений могут быть материализованы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>
            <a:extLst>
              <a:ext uri="{FF2B5EF4-FFF2-40B4-BE49-F238E27FC236}">
                <a16:creationId xmlns:a16="http://schemas.microsoft.com/office/drawing/2014/main" id="{949C042D-CA2A-44CC-99BC-920831C1BF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9901" y="866862"/>
            <a:ext cx="9823508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" altLang="ru-RU" sz="3200" dirty="0">
                <a:solidFill>
                  <a:srgbClr val="FFC000"/>
                </a:solidFill>
              </a:rPr>
              <a:t>Извлечение, преобразование и загрузка (ETL)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AC7F0A0E-42F3-45F2-92F6-2A1DCF97C2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9901" y="2235200"/>
            <a:ext cx="9669632" cy="4241799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ru" altLang="ru-RU" sz="2400" b="1" dirty="0"/>
              <a:t>Извлечение данных</a:t>
            </a:r>
          </a:p>
          <a:p>
            <a:pPr lvl="1" eaLnBrk="1" hangingPunct="1">
              <a:lnSpc>
                <a:spcPct val="90000"/>
              </a:lnSpc>
            </a:pPr>
            <a:r>
              <a:rPr lang="ru" altLang="ru-RU" sz="2400" dirty="0"/>
              <a:t>получать данные из нескольких, разнородных и внешних источников</a:t>
            </a:r>
          </a:p>
          <a:p>
            <a:pPr eaLnBrk="1" hangingPunct="1">
              <a:lnSpc>
                <a:spcPct val="90000"/>
              </a:lnSpc>
            </a:pPr>
            <a:r>
              <a:rPr lang="ru" altLang="ru-RU" sz="2400" b="1" dirty="0"/>
              <a:t>Очистка данных</a:t>
            </a:r>
          </a:p>
          <a:p>
            <a:pPr lvl="1" eaLnBrk="1" hangingPunct="1">
              <a:lnSpc>
                <a:spcPct val="90000"/>
              </a:lnSpc>
            </a:pPr>
            <a:r>
              <a:rPr lang="ru" altLang="ru-RU" sz="2400" dirty="0"/>
              <a:t>обнаруживать ошибки в данных и исправлять их, когда это возможно</a:t>
            </a:r>
          </a:p>
          <a:p>
            <a:pPr eaLnBrk="1" hangingPunct="1">
              <a:lnSpc>
                <a:spcPct val="90000"/>
              </a:lnSpc>
            </a:pPr>
            <a:r>
              <a:rPr lang="ru" altLang="ru-RU" sz="2400" b="1" dirty="0"/>
              <a:t>Преобразование данных</a:t>
            </a:r>
          </a:p>
          <a:p>
            <a:pPr lvl="1" eaLnBrk="1" hangingPunct="1">
              <a:lnSpc>
                <a:spcPct val="90000"/>
              </a:lnSpc>
            </a:pPr>
            <a:r>
              <a:rPr lang="ru" altLang="ru-RU" sz="2400" dirty="0"/>
              <a:t>конвертировать данные из устаревшего или хост-формата в формат хранилища</a:t>
            </a:r>
          </a:p>
          <a:p>
            <a:pPr eaLnBrk="1" hangingPunct="1">
              <a:lnSpc>
                <a:spcPct val="90000"/>
              </a:lnSpc>
            </a:pPr>
            <a:r>
              <a:rPr lang="ru" altLang="ru-RU" sz="2400" b="1" dirty="0"/>
              <a:t>Нагрузка</a:t>
            </a:r>
          </a:p>
          <a:p>
            <a:pPr lvl="1" eaLnBrk="1" hangingPunct="1">
              <a:lnSpc>
                <a:spcPct val="90000"/>
              </a:lnSpc>
            </a:pPr>
            <a:r>
              <a:rPr lang="ru" altLang="ru-RU" sz="2400" dirty="0"/>
              <a:t>сортировать, суммировать, консолидировать, вычислять представления, проверять целостность и создавать </a:t>
            </a:r>
            <a:r>
              <a:rPr lang="ru" altLang="ru-RU" sz="2400" dirty="0" err="1"/>
              <a:t>индексы </a:t>
            </a:r>
            <a:r>
              <a:rPr lang="ru" altLang="ru-RU" sz="2400" dirty="0"/>
              <a:t>и разделы</a:t>
            </a:r>
          </a:p>
          <a:p>
            <a:pPr eaLnBrk="1" hangingPunct="1">
              <a:lnSpc>
                <a:spcPct val="90000"/>
              </a:lnSpc>
            </a:pPr>
            <a:r>
              <a:rPr lang="ru" altLang="ru-RU" sz="2400" b="1" dirty="0"/>
              <a:t>Обновить</a:t>
            </a:r>
          </a:p>
          <a:p>
            <a:pPr lvl="1" eaLnBrk="1" hangingPunct="1">
              <a:lnSpc>
                <a:spcPct val="90000"/>
              </a:lnSpc>
            </a:pPr>
            <a:r>
              <a:rPr lang="ru" altLang="ru-RU" sz="2400" dirty="0"/>
              <a:t>распространять обновления из источников данных в хранилище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>
            <a:extLst>
              <a:ext uri="{FF2B5EF4-FFF2-40B4-BE49-F238E27FC236}">
                <a16:creationId xmlns:a16="http://schemas.microsoft.com/office/drawing/2014/main" id="{80DD52F1-7671-4EC6-8CC0-3AEB00EEF1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65917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C000"/>
                </a:solidFill>
              </a:rPr>
              <a:t>Хранилище метаданных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C36DFD4B-6723-4C1C-96D4-2453565279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011" y="2328332"/>
            <a:ext cx="9524922" cy="4224867"/>
          </a:xfrm>
          <a:noFill/>
        </p:spPr>
        <p:txBody>
          <a:bodyPr vert="horz" lIns="92075" tIns="46038" rIns="92075" bIns="46038" rtlCol="0" anchor="ctr">
            <a:normAutofit fontScale="700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ru" altLang="ru-RU" sz="2000" b="1" dirty="0"/>
              <a:t>Метаданные </a:t>
            </a:r>
            <a:r>
              <a:rPr lang="ru" altLang="ru-RU" sz="2000" dirty="0"/>
              <a:t>— это данные, определяющие объекты хранилища. Он хранит: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dirty="0"/>
              <a:t>Описание </a:t>
            </a:r>
            <a:r>
              <a:rPr lang="ru" altLang="ru-RU" sz="2000" dirty="0">
                <a:solidFill>
                  <a:schemeClr val="folHlink"/>
                </a:solidFill>
              </a:rPr>
              <a:t>структуры </a:t>
            </a:r>
            <a:r>
              <a:rPr lang="ru" altLang="ru-RU" sz="2000" dirty="0"/>
              <a:t>хранилища данных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схема, представление, измерения, иерархии, определение производных данных , расположение и содержимое </a:t>
            </a:r>
            <a:r>
              <a:rPr lang="ru" altLang="ru-RU" sz="2000" dirty="0" err="1"/>
              <a:t>витрин данных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dirty="0">
                <a:solidFill>
                  <a:schemeClr val="folHlink"/>
                </a:solidFill>
              </a:rPr>
              <a:t>Операционные </a:t>
            </a:r>
            <a:r>
              <a:rPr lang="ru" altLang="ru-RU" sz="2000" dirty="0"/>
              <a:t>метаданные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происхождение данных (история переноса данных и путей преобразования), актуальность данных (активные, архивированные или очищенные), информация мониторинга (статистика использования хранилища, отчеты об ошибках, контрольные журналы)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dirty="0"/>
              <a:t>Алгоритмы </a:t>
            </a:r>
            <a:r>
              <a:rPr lang="ru" altLang="ru-RU" sz="2000" dirty="0">
                <a:solidFill>
                  <a:schemeClr val="folHlink"/>
                </a:solidFill>
              </a:rPr>
              <a:t>, </a:t>
            </a:r>
            <a:r>
              <a:rPr lang="ru" altLang="ru-RU" sz="2000" dirty="0"/>
              <a:t>используемые для суммирования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dirty="0">
                <a:solidFill>
                  <a:schemeClr val="folHlink"/>
                </a:solidFill>
              </a:rPr>
              <a:t>Отображение из операционной среды </a:t>
            </a:r>
            <a:r>
              <a:rPr lang="ru" altLang="ru-RU" sz="2000" dirty="0"/>
              <a:t>в хранилище данных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dirty="0"/>
              <a:t>Данные, относящиеся к </a:t>
            </a:r>
            <a:r>
              <a:rPr lang="ru" altLang="ru-RU" sz="2000" dirty="0">
                <a:solidFill>
                  <a:schemeClr val="folHlink"/>
                </a:solidFill>
              </a:rPr>
              <a:t>производительности системы</a:t>
            </a: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</a:pPr>
            <a:r>
              <a:rPr lang="ru" altLang="ru-RU" sz="2000" dirty="0"/>
              <a:t>схема хранилища, представления и определения производных данных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dirty="0">
                <a:solidFill>
                  <a:schemeClr val="folHlink"/>
                </a:solidFill>
              </a:rPr>
              <a:t>Бизнес-данные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деловые термины и определения, право собственности на данные, политика взимания платы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>
            <a:extLst>
              <a:ext uri="{FF2B5EF4-FFF2-40B4-BE49-F238E27FC236}">
                <a16:creationId xmlns:a16="http://schemas.microsoft.com/office/drawing/2014/main" id="{6815963D-38D6-4172-8425-7BB0E0E44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5768" y="621484"/>
            <a:ext cx="10363201" cy="1066800"/>
          </a:xfrm>
          <a:noFill/>
        </p:spPr>
        <p:txBody>
          <a:bodyPr vert="horz" lIns="92075" tIns="46038" rIns="92075" bIns="46038" rtlCol="0" anchor="ctr">
            <a:normAutofit fontScale="90000"/>
          </a:bodyPr>
          <a:lstStyle/>
          <a:p>
            <a:pPr algn="ctr" eaLnBrk="1" hangingPunct="1"/>
            <a:r>
              <a:rPr lang="ru" altLang="ru-RU" sz="3200" dirty="0">
                <a:solidFill>
                  <a:srgbClr val="FFC000"/>
                </a:solidFill>
              </a:rPr>
              <a:t>Хранилище данных и оперативная аналитическая обработка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34DABBC3-ED02-4DA7-B011-F1B7137F60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2088858"/>
            <a:ext cx="9220200" cy="4235741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40000"/>
              </a:lnSpc>
            </a:pPr>
            <a:r>
              <a:rPr lang="ru" altLang="ru-RU" dirty="0"/>
              <a:t>Хранилище данных: основные понятия</a:t>
            </a:r>
          </a:p>
          <a:p>
            <a:pPr eaLnBrk="1" hangingPunct="1">
              <a:lnSpc>
                <a:spcPct val="140000"/>
              </a:lnSpc>
            </a:pPr>
            <a:r>
              <a:rPr lang="ru" altLang="ru-RU" dirty="0"/>
              <a:t>Моделирование хранилища данных: Data Cube и OLAP</a:t>
            </a:r>
          </a:p>
          <a:p>
            <a:pPr eaLnBrk="1" hangingPunct="1">
              <a:lnSpc>
                <a:spcPct val="140000"/>
              </a:lnSpc>
            </a:pPr>
            <a:r>
              <a:rPr lang="ru" altLang="ru-RU" dirty="0"/>
              <a:t>Дизайн и использование хранилища данных</a:t>
            </a:r>
          </a:p>
          <a:p>
            <a:pPr eaLnBrk="1" hangingPunct="1">
              <a:lnSpc>
                <a:spcPct val="140000"/>
              </a:lnSpc>
            </a:pPr>
            <a:r>
              <a:rPr lang="ru" altLang="ru-RU" dirty="0"/>
              <a:t>Реализация хранилища данных</a:t>
            </a:r>
          </a:p>
          <a:p>
            <a:pPr eaLnBrk="1" hangingPunct="1">
              <a:lnSpc>
                <a:spcPct val="140000"/>
              </a:lnSpc>
            </a:pPr>
            <a:r>
              <a:rPr lang="ru" altLang="ru-RU" dirty="0"/>
              <a:t>Обобщение данных с помощью атрибутивно-ориентированной индукции</a:t>
            </a:r>
          </a:p>
          <a:p>
            <a:pPr eaLnBrk="1" hangingPunct="1">
              <a:lnSpc>
                <a:spcPct val="140000"/>
              </a:lnSpc>
            </a:pPr>
            <a:r>
              <a:rPr lang="ru" altLang="ru-RU" dirty="0"/>
              <a:t>Резюме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>
            <a:extLst>
              <a:ext uri="{FF2B5EF4-FFF2-40B4-BE49-F238E27FC236}">
                <a16:creationId xmlns:a16="http://schemas.microsoft.com/office/drawing/2014/main" id="{85D027A3-7020-4722-9E26-69780D347C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1146" y="756407"/>
            <a:ext cx="9527153" cy="838200"/>
          </a:xfrm>
          <a:noFill/>
        </p:spPr>
        <p:txBody>
          <a:bodyPr vert="horz" lIns="92075" tIns="46038" rIns="92075" bIns="46038" rtlCol="0" anchor="ctr">
            <a:normAutofit fontScale="90000"/>
          </a:bodyPr>
          <a:lstStyle/>
          <a:p>
            <a:pPr algn="ctr" eaLnBrk="1" hangingPunct="1"/>
            <a:r>
              <a:rPr lang="ru" altLang="ru-RU" sz="3200" dirty="0">
                <a:solidFill>
                  <a:srgbClr val="FFC000"/>
                </a:solidFill>
              </a:rPr>
              <a:t>От таблиц и электронных таблиц к </a:t>
            </a:r>
            <a:br>
              <a:rPr lang="en-US" altLang="ru-RU" sz="3200" dirty="0">
                <a:solidFill>
                  <a:srgbClr val="FFC000"/>
                </a:solidFill>
              </a:rPr>
            </a:br>
            <a:r>
              <a:rPr lang="ru" altLang="ru-RU" sz="3200" dirty="0">
                <a:solidFill>
                  <a:srgbClr val="FFC000"/>
                </a:solidFill>
              </a:rPr>
              <a:t>кубам данных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7FDD76C-EF77-49D2-87D0-B28259E659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6345" y="2167466"/>
            <a:ext cx="9415322" cy="4290483"/>
          </a:xfrm>
          <a:noFill/>
        </p:spPr>
        <p:txBody>
          <a:bodyPr vert="horz" lIns="92075" tIns="46038" rIns="92075" bIns="46038" rtlCol="0" anchor="ctr">
            <a:normAutofit fontScale="85000" lnSpcReduction="10000"/>
          </a:bodyPr>
          <a:lstStyle/>
          <a:p>
            <a:pPr eaLnBrk="1" hangingPunct="1">
              <a:lnSpc>
                <a:spcPct val="130000"/>
              </a:lnSpc>
            </a:pPr>
            <a:r>
              <a:rPr lang="ru" altLang="ru-RU" sz="2000" dirty="0"/>
              <a:t>Хранилище </a:t>
            </a:r>
            <a:r>
              <a:rPr lang="ru" altLang="ru-RU" sz="2000" b="1" dirty="0"/>
              <a:t>данных </a:t>
            </a:r>
            <a:r>
              <a:rPr lang="ru" altLang="ru-RU" sz="2000" dirty="0"/>
              <a:t>основано на </a:t>
            </a:r>
            <a:r>
              <a:rPr lang="ru" altLang="ru-RU" sz="2000" dirty="0">
                <a:solidFill>
                  <a:schemeClr val="hlink"/>
                </a:solidFill>
              </a:rPr>
              <a:t>многомерной модели данных, </a:t>
            </a:r>
            <a:r>
              <a:rPr lang="ru" altLang="ru-RU" sz="2000" dirty="0"/>
              <a:t>в которой данные представлены в виде куба данных.</a:t>
            </a:r>
          </a:p>
          <a:p>
            <a:pPr eaLnBrk="1" hangingPunct="1">
              <a:lnSpc>
                <a:spcPct val="130000"/>
              </a:lnSpc>
            </a:pPr>
            <a:r>
              <a:rPr lang="ru" altLang="ru-RU" sz="2000" dirty="0"/>
              <a:t>Куб данных, такой как </a:t>
            </a:r>
            <a:r>
              <a:rPr lang="ru" altLang="ru-RU" sz="2000" dirty="0">
                <a:solidFill>
                  <a:schemeClr val="folHlink"/>
                </a:solidFill>
              </a:rPr>
              <a:t>продажи </a:t>
            </a:r>
            <a:r>
              <a:rPr lang="ru" altLang="ru-RU" sz="2000" dirty="0"/>
              <a:t>, позволяет моделировать данные и просматривать их в нескольких измерениях .</a:t>
            </a:r>
          </a:p>
          <a:p>
            <a:pPr lvl="1" eaLnBrk="1" hangingPunct="1">
              <a:lnSpc>
                <a:spcPct val="130000"/>
              </a:lnSpc>
            </a:pPr>
            <a:r>
              <a:rPr lang="ru" altLang="ru-RU" sz="2000" b="1" dirty="0"/>
              <a:t>Таблицы измерений </a:t>
            </a:r>
            <a:r>
              <a:rPr lang="ru" altLang="ru-RU" sz="2000" dirty="0"/>
              <a:t>, такие как </a:t>
            </a:r>
            <a:r>
              <a:rPr lang="ru" altLang="ru-RU" sz="2000" dirty="0">
                <a:solidFill>
                  <a:schemeClr val="folHlink"/>
                </a:solidFill>
              </a:rPr>
              <a:t>элемент ( </a:t>
            </a:r>
            <a:r>
              <a:rPr lang="ru" altLang="ru-RU" sz="2000" dirty="0" err="1">
                <a:solidFill>
                  <a:schemeClr val="folHlink"/>
                </a:solidFill>
              </a:rPr>
              <a:t>item_name </a:t>
            </a:r>
            <a:r>
              <a:rPr lang="ru" altLang="ru-RU" sz="2000" dirty="0">
                <a:solidFill>
                  <a:schemeClr val="folHlink"/>
                </a:solidFill>
              </a:rPr>
              <a:t>, бренд, тип) </a:t>
            </a:r>
            <a:r>
              <a:rPr lang="ru" altLang="ru-RU" sz="2000" dirty="0"/>
              <a:t>или </a:t>
            </a:r>
            <a:r>
              <a:rPr lang="ru" altLang="ru-RU" sz="2000" dirty="0">
                <a:solidFill>
                  <a:schemeClr val="folHlink"/>
                </a:solidFill>
              </a:rPr>
              <a:t>время (день, неделя, месяц, квартал, год)</a:t>
            </a:r>
          </a:p>
          <a:p>
            <a:pPr lvl="1" eaLnBrk="1" hangingPunct="1">
              <a:lnSpc>
                <a:spcPct val="130000"/>
              </a:lnSpc>
            </a:pPr>
            <a:r>
              <a:rPr lang="ru" altLang="ru-RU" sz="2000" b="1" dirty="0"/>
              <a:t>Таблица фактов </a:t>
            </a:r>
            <a:r>
              <a:rPr lang="ru" altLang="ru-RU" sz="2000" dirty="0"/>
              <a:t>содержит </a:t>
            </a:r>
            <a:r>
              <a:rPr lang="ru" altLang="ru-RU" sz="2000" b="1" dirty="0"/>
              <a:t>показатели </a:t>
            </a:r>
            <a:r>
              <a:rPr lang="ru" altLang="ru-RU" sz="2000" dirty="0"/>
              <a:t>(например, </a:t>
            </a:r>
            <a:r>
              <a:rPr lang="ru" altLang="ru-RU" sz="2000" dirty="0" err="1">
                <a:solidFill>
                  <a:schemeClr val="folHlink"/>
                </a:solidFill>
              </a:rPr>
              <a:t>Dollar_sold </a:t>
            </a:r>
            <a:r>
              <a:rPr lang="ru" altLang="ru-RU" sz="2000" dirty="0"/>
              <a:t>) и ключи к каждой из связанных таблиц измерений.</a:t>
            </a:r>
          </a:p>
          <a:p>
            <a:pPr eaLnBrk="1" hangingPunct="1">
              <a:lnSpc>
                <a:spcPct val="130000"/>
              </a:lnSpc>
            </a:pPr>
            <a:r>
              <a:rPr lang="ru" altLang="ru-RU" sz="2000" dirty="0"/>
              <a:t>В литературе по хранилищам данных базовый куб nD называется </a:t>
            </a:r>
            <a:r>
              <a:rPr lang="ru" altLang="ru-RU" sz="2000" dirty="0">
                <a:solidFill>
                  <a:schemeClr val="hlink"/>
                </a:solidFill>
              </a:rPr>
              <a:t>базовым кубоидом </a:t>
            </a:r>
            <a:r>
              <a:rPr lang="ru" altLang="ru-RU" sz="2000" dirty="0"/>
              <a:t>. Самый верхний 0-D кубоид, который содержит самый высокий уровень суммирования, называется </a:t>
            </a:r>
            <a:r>
              <a:rPr lang="ru" altLang="ru-RU" sz="2000" dirty="0">
                <a:solidFill>
                  <a:schemeClr val="hlink"/>
                </a:solidFill>
              </a:rPr>
              <a:t>вершинным кубоидом </a:t>
            </a:r>
            <a:r>
              <a:rPr lang="ru" altLang="ru-RU" sz="2000" dirty="0"/>
              <a:t>. Решетка кубоидов образует </a:t>
            </a:r>
            <a:r>
              <a:rPr lang="ru" altLang="ru-RU" sz="2000" dirty="0">
                <a:solidFill>
                  <a:schemeClr val="hlink"/>
                </a:solidFill>
              </a:rPr>
              <a:t>куб данных.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>
            <a:extLst>
              <a:ext uri="{FF2B5EF4-FFF2-40B4-BE49-F238E27FC236}">
                <a16:creationId xmlns:a16="http://schemas.microsoft.com/office/drawing/2014/main" id="{4F9A5F95-A81A-44A5-845C-F1DBC38880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0348" y="581949"/>
            <a:ext cx="7494165" cy="685800"/>
          </a:xfrm>
        </p:spPr>
        <p:txBody>
          <a:bodyPr/>
          <a:lstStyle/>
          <a:p>
            <a:pPr algn="ctr" eaLnBrk="1" hangingPunct="1"/>
            <a:r>
              <a:rPr lang="ru" altLang="zh-CN" dirty="0">
                <a:solidFill>
                  <a:srgbClr val="FFC000"/>
                </a:solidFill>
                <a:ea typeface="SimSun" panose="02010600030101010101" pitchFamily="2" charset="-122"/>
              </a:rPr>
              <a:t>Куб: Решетка кубоидов</a:t>
            </a:r>
          </a:p>
        </p:txBody>
      </p:sp>
      <p:sp>
        <p:nvSpPr>
          <p:cNvPr id="18436" name="Text Box 56">
            <a:extLst>
              <a:ext uri="{FF2B5EF4-FFF2-40B4-BE49-F238E27FC236}">
                <a16:creationId xmlns:a16="http://schemas.microsoft.com/office/drawing/2014/main" id="{D43EE369-767B-4419-B0C6-054484833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6" y="3719513"/>
            <a:ext cx="1006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1600" b="1">
                <a:latin typeface="Times New Roman" panose="02020603050405020304" pitchFamily="18" charset="0"/>
                <a:ea typeface="SimSun" panose="02010600030101010101" pitchFamily="2" charset="-122"/>
              </a:rPr>
              <a:t>время, пункт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18437" name="Text Box 62">
            <a:extLst>
              <a:ext uri="{FF2B5EF4-FFF2-40B4-BE49-F238E27FC236}">
                <a16:creationId xmlns:a16="http://schemas.microsoft.com/office/drawing/2014/main" id="{C146B64E-B358-414B-BD90-592D9E474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4938713"/>
            <a:ext cx="17478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1600" b="1">
                <a:latin typeface="Times New Roman" panose="02020603050405020304" pitchFamily="18" charset="0"/>
                <a:ea typeface="SimSun" panose="02010600030101010101" pitchFamily="2" charset="-122"/>
              </a:rPr>
              <a:t>время, предмет, место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18438" name="Text Box 67">
            <a:extLst>
              <a:ext uri="{FF2B5EF4-FFF2-40B4-BE49-F238E27FC236}">
                <a16:creationId xmlns:a16="http://schemas.microsoft.com/office/drawing/2014/main" id="{4250C0F8-BF47-47F1-8DDF-A91C13C66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1" y="5943600"/>
            <a:ext cx="2663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1600" b="1">
                <a:latin typeface="Times New Roman" panose="02020603050405020304" pitchFamily="18" charset="0"/>
                <a:ea typeface="SimSun" panose="02010600030101010101" pitchFamily="2" charset="-122"/>
              </a:rPr>
              <a:t>время, товар, место, поставщик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grpSp>
        <p:nvGrpSpPr>
          <p:cNvPr id="18439" name="Group 73">
            <a:extLst>
              <a:ext uri="{FF2B5EF4-FFF2-40B4-BE49-F238E27FC236}">
                <a16:creationId xmlns:a16="http://schemas.microsoft.com/office/drawing/2014/main" id="{7FC54134-62C6-47D3-97E9-7E432149B391}"/>
              </a:ext>
            </a:extLst>
          </p:cNvPr>
          <p:cNvGrpSpPr>
            <a:grpSpLocks/>
          </p:cNvGrpSpPr>
          <p:nvPr/>
        </p:nvGrpSpPr>
        <p:grpSpPr bwMode="auto">
          <a:xfrm>
            <a:off x="2163763" y="1249961"/>
            <a:ext cx="8339138" cy="4814290"/>
            <a:chOff x="384" y="1209"/>
            <a:chExt cx="5253" cy="2823"/>
          </a:xfrm>
        </p:grpSpPr>
        <p:sp>
          <p:nvSpPr>
            <p:cNvPr id="18440" name="AutoShape 3">
              <a:extLst>
                <a:ext uri="{FF2B5EF4-FFF2-40B4-BE49-F238E27FC236}">
                  <a16:creationId xmlns:a16="http://schemas.microsoft.com/office/drawing/2014/main" id="{49AFE181-F75D-40F3-91F3-1C578E35D6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440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1" name="AutoShape 4">
              <a:extLst>
                <a:ext uri="{FF2B5EF4-FFF2-40B4-BE49-F238E27FC236}">
                  <a16:creationId xmlns:a16="http://schemas.microsoft.com/office/drawing/2014/main" id="{40EDAC20-120D-4BC2-A951-0DF3E2B36F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2" name="AutoShape 5">
              <a:extLst>
                <a:ext uri="{FF2B5EF4-FFF2-40B4-BE49-F238E27FC236}">
                  <a16:creationId xmlns:a16="http://schemas.microsoft.com/office/drawing/2014/main" id="{61EF6621-96B9-4D45-A4D3-69BB784D61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3" name="AutoShape 6">
              <a:extLst>
                <a:ext uri="{FF2B5EF4-FFF2-40B4-BE49-F238E27FC236}">
                  <a16:creationId xmlns:a16="http://schemas.microsoft.com/office/drawing/2014/main" id="{69009D50-39EF-447C-878E-F547FE2B6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4" name="AutoShape 7">
              <a:extLst>
                <a:ext uri="{FF2B5EF4-FFF2-40B4-BE49-F238E27FC236}">
                  <a16:creationId xmlns:a16="http://schemas.microsoft.com/office/drawing/2014/main" id="{2CE31FD7-9F39-47BD-A838-9925C3B1D4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5" name="AutoShape 8">
              <a:extLst>
                <a:ext uri="{FF2B5EF4-FFF2-40B4-BE49-F238E27FC236}">
                  <a16:creationId xmlns:a16="http://schemas.microsoft.com/office/drawing/2014/main" id="{8B6946FD-2F1A-4B5B-B2FB-5B51DF6AA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6" name="AutoShape 9">
              <a:extLst>
                <a:ext uri="{FF2B5EF4-FFF2-40B4-BE49-F238E27FC236}">
                  <a16:creationId xmlns:a16="http://schemas.microsoft.com/office/drawing/2014/main" id="{13B4E7FF-C88A-4D94-B8DA-6F684012AD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7" name="AutoShape 10">
              <a:extLst>
                <a:ext uri="{FF2B5EF4-FFF2-40B4-BE49-F238E27FC236}">
                  <a16:creationId xmlns:a16="http://schemas.microsoft.com/office/drawing/2014/main" id="{564E2134-6E3D-4FCE-BB7C-003A5D509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8" name="AutoShape 11">
              <a:extLst>
                <a:ext uri="{FF2B5EF4-FFF2-40B4-BE49-F238E27FC236}">
                  <a16:creationId xmlns:a16="http://schemas.microsoft.com/office/drawing/2014/main" id="{64B79C4E-8AF6-4197-90E4-03B3A4946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9" name="AutoShape 12">
              <a:extLst>
                <a:ext uri="{FF2B5EF4-FFF2-40B4-BE49-F238E27FC236}">
                  <a16:creationId xmlns:a16="http://schemas.microsoft.com/office/drawing/2014/main" id="{3FDD3141-044E-40AE-BD6F-4D310521B6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016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0" name="AutoShape 13">
              <a:extLst>
                <a:ext uri="{FF2B5EF4-FFF2-40B4-BE49-F238E27FC236}">
                  <a16:creationId xmlns:a16="http://schemas.microsoft.com/office/drawing/2014/main" id="{7707327C-1D3F-41A6-8EB0-A55F470DE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1" name="AutoShape 14">
              <a:extLst>
                <a:ext uri="{FF2B5EF4-FFF2-40B4-BE49-F238E27FC236}">
                  <a16:creationId xmlns:a16="http://schemas.microsoft.com/office/drawing/2014/main" id="{C921D640-3E54-4E68-96C3-08DB65E95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2" name="AutoShape 15">
              <a:extLst>
                <a:ext uri="{FF2B5EF4-FFF2-40B4-BE49-F238E27FC236}">
                  <a16:creationId xmlns:a16="http://schemas.microsoft.com/office/drawing/2014/main" id="{674CFBD6-4921-4128-A60D-0DB37A146D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388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3" name="AutoShape 16">
              <a:extLst>
                <a:ext uri="{FF2B5EF4-FFF2-40B4-BE49-F238E27FC236}">
                  <a16:creationId xmlns:a16="http://schemas.microsoft.com/office/drawing/2014/main" id="{3C7E1F9F-5608-43FD-B839-6789010E2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4" name="AutoShape 17">
              <a:extLst>
                <a:ext uri="{FF2B5EF4-FFF2-40B4-BE49-F238E27FC236}">
                  <a16:creationId xmlns:a16="http://schemas.microsoft.com/office/drawing/2014/main" id="{877E4146-48D1-45C0-A367-5BFA367BE4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5" name="AutoShape 18">
              <a:extLst>
                <a:ext uri="{FF2B5EF4-FFF2-40B4-BE49-F238E27FC236}">
                  <a16:creationId xmlns:a16="http://schemas.microsoft.com/office/drawing/2014/main" id="{46864D02-8F41-4715-AEEC-FE2112D0F5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6" name="Text Box 19">
              <a:extLst>
                <a:ext uri="{FF2B5EF4-FFF2-40B4-BE49-F238E27FC236}">
                  <a16:creationId xmlns:a16="http://schemas.microsoft.com/office/drawing/2014/main" id="{30B640FE-645C-4530-B40C-FA015F4E22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6" y="1209"/>
              <a:ext cx="27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zh-CN" sz="2000" dirty="0">
                  <a:latin typeface="Times New Roman" panose="02020603050405020304" pitchFamily="18" charset="0"/>
                  <a:ea typeface="SimSun" panose="02010600030101010101" pitchFamily="2" charset="-122"/>
                </a:rPr>
                <a:t>все</a:t>
              </a:r>
              <a:endParaRPr lang="en-US" altLang="zh-CN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57" name="Text Box 20">
              <a:extLst>
                <a:ext uri="{FF2B5EF4-FFF2-40B4-BE49-F238E27FC236}">
                  <a16:creationId xmlns:a16="http://schemas.microsoft.com/office/drawing/2014/main" id="{E75C4D53-FB9C-4D2E-B244-D064928002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8" y="1737"/>
              <a:ext cx="3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время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58" name="Text Box 21">
              <a:extLst>
                <a:ext uri="{FF2B5EF4-FFF2-40B4-BE49-F238E27FC236}">
                  <a16:creationId xmlns:a16="http://schemas.microsoft.com/office/drawing/2014/main" id="{3987BE10-B6B8-443E-BDC9-CAB91132A3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8" y="1737"/>
              <a:ext cx="3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пункт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59" name="Text Box 22">
              <a:extLst>
                <a:ext uri="{FF2B5EF4-FFF2-40B4-BE49-F238E27FC236}">
                  <a16:creationId xmlns:a16="http://schemas.microsoft.com/office/drawing/2014/main" id="{8659FF92-42DD-4CEA-A2A9-2B77CE468E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1737"/>
              <a:ext cx="6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место расположения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60" name="Text Box 23">
              <a:extLst>
                <a:ext uri="{FF2B5EF4-FFF2-40B4-BE49-F238E27FC236}">
                  <a16:creationId xmlns:a16="http://schemas.microsoft.com/office/drawing/2014/main" id="{4DF5D727-148D-4F8D-AF1C-0E4C6FBEF2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3" y="1879"/>
              <a:ext cx="6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2000" dirty="0">
                  <a:latin typeface="Times New Roman" panose="02020603050405020304" pitchFamily="18" charset="0"/>
                  <a:ea typeface="SimSun" panose="02010600030101010101" pitchFamily="2" charset="-122"/>
                </a:rPr>
                <a:t>поставщик</a:t>
              </a:r>
              <a:endParaRPr lang="en-US" altLang="zh-CN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61" name="Line 24">
              <a:extLst>
                <a:ext uri="{FF2B5EF4-FFF2-40B4-BE49-F238E27FC236}">
                  <a16:creationId xmlns:a16="http://schemas.microsoft.com/office/drawing/2014/main" id="{8C9EBC1D-EB3F-474B-9D86-8EBB5EAFB3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1488"/>
              <a:ext cx="105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2" name="Line 25">
              <a:extLst>
                <a:ext uri="{FF2B5EF4-FFF2-40B4-BE49-F238E27FC236}">
                  <a16:creationId xmlns:a16="http://schemas.microsoft.com/office/drawing/2014/main" id="{F929A705-A59E-405B-9E58-3F57A61286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32" y="1488"/>
              <a:ext cx="288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3" name="Line 26">
              <a:extLst>
                <a:ext uri="{FF2B5EF4-FFF2-40B4-BE49-F238E27FC236}">
                  <a16:creationId xmlns:a16="http://schemas.microsoft.com/office/drawing/2014/main" id="{C618E617-17F8-422F-8960-528B8A9E79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488"/>
              <a:ext cx="384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4" name="Line 27">
              <a:extLst>
                <a:ext uri="{FF2B5EF4-FFF2-40B4-BE49-F238E27FC236}">
                  <a16:creationId xmlns:a16="http://schemas.microsoft.com/office/drawing/2014/main" id="{146B13A8-2606-4A44-8404-D89F0409EE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488"/>
              <a:ext cx="1056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5" name="Line 28">
              <a:extLst>
                <a:ext uri="{FF2B5EF4-FFF2-40B4-BE49-F238E27FC236}">
                  <a16:creationId xmlns:a16="http://schemas.microsoft.com/office/drawing/2014/main" id="{3DCC48FA-56A3-4AD0-A249-1ABF57D412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" y="2016"/>
              <a:ext cx="43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6" name="Line 29">
              <a:extLst>
                <a:ext uri="{FF2B5EF4-FFF2-40B4-BE49-F238E27FC236}">
                  <a16:creationId xmlns:a16="http://schemas.microsoft.com/office/drawing/2014/main" id="{5E41A3EC-9E7C-4925-A4AD-FED912AB94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016"/>
              <a:ext cx="24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7" name="Line 30">
              <a:extLst>
                <a:ext uri="{FF2B5EF4-FFF2-40B4-BE49-F238E27FC236}">
                  <a16:creationId xmlns:a16="http://schemas.microsoft.com/office/drawing/2014/main" id="{0443325D-63D4-443B-9A1C-94E45166E6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016"/>
              <a:ext cx="91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8" name="Line 31">
              <a:extLst>
                <a:ext uri="{FF2B5EF4-FFF2-40B4-BE49-F238E27FC236}">
                  <a16:creationId xmlns:a16="http://schemas.microsoft.com/office/drawing/2014/main" id="{6E2842C2-D327-42D6-9D8C-F410F99B87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" y="2016"/>
              <a:ext cx="120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9" name="Line 32">
              <a:extLst>
                <a:ext uri="{FF2B5EF4-FFF2-40B4-BE49-F238E27FC236}">
                  <a16:creationId xmlns:a16="http://schemas.microsoft.com/office/drawing/2014/main" id="{F1247DAE-3F27-48DB-B7ED-A5A38573E5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016"/>
              <a:ext cx="816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0" name="Line 33">
              <a:extLst>
                <a:ext uri="{FF2B5EF4-FFF2-40B4-BE49-F238E27FC236}">
                  <a16:creationId xmlns:a16="http://schemas.microsoft.com/office/drawing/2014/main" id="{D8D205A4-01DC-4053-BC74-5C50C4C9D0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016"/>
              <a:ext cx="13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1" name="Line 34">
              <a:extLst>
                <a:ext uri="{FF2B5EF4-FFF2-40B4-BE49-F238E27FC236}">
                  <a16:creationId xmlns:a16="http://schemas.microsoft.com/office/drawing/2014/main" id="{87266822-F308-413E-8AD3-C8E633A28A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016"/>
              <a:ext cx="14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2" name="Line 35">
              <a:extLst>
                <a:ext uri="{FF2B5EF4-FFF2-40B4-BE49-F238E27FC236}">
                  <a16:creationId xmlns:a16="http://schemas.microsoft.com/office/drawing/2014/main" id="{2470C081-2B1C-4E4C-81B1-CFA46E200F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016"/>
              <a:ext cx="1296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3" name="Line 36">
              <a:extLst>
                <a:ext uri="{FF2B5EF4-FFF2-40B4-BE49-F238E27FC236}">
                  <a16:creationId xmlns:a16="http://schemas.microsoft.com/office/drawing/2014/main" id="{D9FB31F8-5FA9-4732-B03F-1999537868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2016"/>
              <a:ext cx="120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4" name="Line 37">
              <a:extLst>
                <a:ext uri="{FF2B5EF4-FFF2-40B4-BE49-F238E27FC236}">
                  <a16:creationId xmlns:a16="http://schemas.microsoft.com/office/drawing/2014/main" id="{7C4BFDDC-9916-4D0E-B934-4B7128387F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76" y="2064"/>
              <a:ext cx="120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5" name="Line 38">
              <a:extLst>
                <a:ext uri="{FF2B5EF4-FFF2-40B4-BE49-F238E27FC236}">
                  <a16:creationId xmlns:a16="http://schemas.microsoft.com/office/drawing/2014/main" id="{C41FCBCD-07BE-4DF2-A84B-42E7728CFE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064"/>
              <a:ext cx="48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6" name="Line 39">
              <a:extLst>
                <a:ext uri="{FF2B5EF4-FFF2-40B4-BE49-F238E27FC236}">
                  <a16:creationId xmlns:a16="http://schemas.microsoft.com/office/drawing/2014/main" id="{D6C122D7-1568-42BF-93D0-ABA9750F07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064"/>
              <a:ext cx="62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7" name="Line 40">
              <a:extLst>
                <a:ext uri="{FF2B5EF4-FFF2-40B4-BE49-F238E27FC236}">
                  <a16:creationId xmlns:a16="http://schemas.microsoft.com/office/drawing/2014/main" id="{51BB7A53-0B3E-4716-B0FB-7AA9DD8FC3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640"/>
              <a:ext cx="432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8" name="Line 41">
              <a:extLst>
                <a:ext uri="{FF2B5EF4-FFF2-40B4-BE49-F238E27FC236}">
                  <a16:creationId xmlns:a16="http://schemas.microsoft.com/office/drawing/2014/main" id="{CFAF43D5-3BFD-47E6-A8BA-E1225CCA50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640"/>
              <a:ext cx="105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9" name="Line 42">
              <a:extLst>
                <a:ext uri="{FF2B5EF4-FFF2-40B4-BE49-F238E27FC236}">
                  <a16:creationId xmlns:a16="http://schemas.microsoft.com/office/drawing/2014/main" id="{5DBCCC59-4185-4AA8-9633-8919DC2A1D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2640"/>
              <a:ext cx="24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0" name="Line 43">
              <a:extLst>
                <a:ext uri="{FF2B5EF4-FFF2-40B4-BE49-F238E27FC236}">
                  <a16:creationId xmlns:a16="http://schemas.microsoft.com/office/drawing/2014/main" id="{B2EAB3CA-F6EA-4B07-8DFD-D72CCAA345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640"/>
              <a:ext cx="105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1" name="Line 44">
              <a:extLst>
                <a:ext uri="{FF2B5EF4-FFF2-40B4-BE49-F238E27FC236}">
                  <a16:creationId xmlns:a16="http://schemas.microsoft.com/office/drawing/2014/main" id="{02530F19-C21F-4DA2-94F8-C249A8D52E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8" y="2640"/>
              <a:ext cx="288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2" name="Line 45">
              <a:extLst>
                <a:ext uri="{FF2B5EF4-FFF2-40B4-BE49-F238E27FC236}">
                  <a16:creationId xmlns:a16="http://schemas.microsoft.com/office/drawing/2014/main" id="{97C89CFF-51AD-4024-A42E-EA9029B1AF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640"/>
              <a:ext cx="384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3" name="Line 46">
              <a:extLst>
                <a:ext uri="{FF2B5EF4-FFF2-40B4-BE49-F238E27FC236}">
                  <a16:creationId xmlns:a16="http://schemas.microsoft.com/office/drawing/2014/main" id="{11E227EC-3861-4810-BE34-604F7B8DF3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2640"/>
              <a:ext cx="1584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4" name="Line 47">
              <a:extLst>
                <a:ext uri="{FF2B5EF4-FFF2-40B4-BE49-F238E27FC236}">
                  <a16:creationId xmlns:a16="http://schemas.microsoft.com/office/drawing/2014/main" id="{3AA5F8A8-BFAF-4590-BE6B-FA24876F2B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640"/>
              <a:ext cx="384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5" name="Line 48">
              <a:extLst>
                <a:ext uri="{FF2B5EF4-FFF2-40B4-BE49-F238E27FC236}">
                  <a16:creationId xmlns:a16="http://schemas.microsoft.com/office/drawing/2014/main" id="{6AE89587-62B7-475A-9B5F-A1B2172BDB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8" y="2640"/>
              <a:ext cx="153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6" name="Line 49">
              <a:extLst>
                <a:ext uri="{FF2B5EF4-FFF2-40B4-BE49-F238E27FC236}">
                  <a16:creationId xmlns:a16="http://schemas.microsoft.com/office/drawing/2014/main" id="{F51C3041-55A0-413A-BF5E-B305D41A67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2" y="2640"/>
              <a:ext cx="192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7" name="Line 50">
              <a:extLst>
                <a:ext uri="{FF2B5EF4-FFF2-40B4-BE49-F238E27FC236}">
                  <a16:creationId xmlns:a16="http://schemas.microsoft.com/office/drawing/2014/main" id="{97A05B26-20B7-4978-B5E6-A51CC7AB25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2" y="2640"/>
              <a:ext cx="768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8" name="Line 51">
              <a:extLst>
                <a:ext uri="{FF2B5EF4-FFF2-40B4-BE49-F238E27FC236}">
                  <a16:creationId xmlns:a16="http://schemas.microsoft.com/office/drawing/2014/main" id="{0C40FA82-DD37-4EE8-AF97-EB61679CD8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60" y="2640"/>
              <a:ext cx="144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9" name="Line 52">
              <a:extLst>
                <a:ext uri="{FF2B5EF4-FFF2-40B4-BE49-F238E27FC236}">
                  <a16:creationId xmlns:a16="http://schemas.microsoft.com/office/drawing/2014/main" id="{AB4D2609-3038-47CD-B3A2-D6B49AA136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3360"/>
              <a:ext cx="110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0" name="Line 53">
              <a:extLst>
                <a:ext uri="{FF2B5EF4-FFF2-40B4-BE49-F238E27FC236}">
                  <a16:creationId xmlns:a16="http://schemas.microsoft.com/office/drawing/2014/main" id="{6DF663FD-3332-4CC2-88D0-BF35FB1C35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3312"/>
              <a:ext cx="528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1" name="Line 54">
              <a:extLst>
                <a:ext uri="{FF2B5EF4-FFF2-40B4-BE49-F238E27FC236}">
                  <a16:creationId xmlns:a16="http://schemas.microsoft.com/office/drawing/2014/main" id="{A31B19F8-F7BC-4800-B8F3-079D4A59BE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3312"/>
              <a:ext cx="14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2" name="Line 55">
              <a:extLst>
                <a:ext uri="{FF2B5EF4-FFF2-40B4-BE49-F238E27FC236}">
                  <a16:creationId xmlns:a16="http://schemas.microsoft.com/office/drawing/2014/main" id="{8E3DAA90-43C4-4D3A-81E1-41E992E966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3360"/>
              <a:ext cx="86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3" name="Text Box 57">
              <a:extLst>
                <a:ext uri="{FF2B5EF4-FFF2-40B4-BE49-F238E27FC236}">
                  <a16:creationId xmlns:a16="http://schemas.microsoft.com/office/drawing/2014/main" id="{AA51FCDD-8007-4200-91D3-ADDAFC0304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" y="2343"/>
              <a:ext cx="8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время, место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4" name="Text Box 58">
              <a:extLst>
                <a:ext uri="{FF2B5EF4-FFF2-40B4-BE49-F238E27FC236}">
                  <a16:creationId xmlns:a16="http://schemas.microsoft.com/office/drawing/2014/main" id="{5B7B9EF4-D937-44D1-86C4-C5E12E0E26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0" y="2679"/>
              <a:ext cx="8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время, поставщик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5" name="Text Box 59">
              <a:extLst>
                <a:ext uri="{FF2B5EF4-FFF2-40B4-BE49-F238E27FC236}">
                  <a16:creationId xmlns:a16="http://schemas.microsoft.com/office/drawing/2014/main" id="{42956C24-74DC-415C-9FA1-48AC439AAF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2" y="2343"/>
              <a:ext cx="8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Расположение предмета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6" name="Text Box 60">
              <a:extLst>
                <a:ext uri="{FF2B5EF4-FFF2-40B4-BE49-F238E27FC236}">
                  <a16:creationId xmlns:a16="http://schemas.microsoft.com/office/drawing/2014/main" id="{90320147-3EFC-476C-8907-F05F29F3CD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8" y="2727"/>
              <a:ext cx="8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1600" b="1" dirty="0">
                  <a:latin typeface="Times New Roman" panose="02020603050405020304" pitchFamily="18" charset="0"/>
                  <a:ea typeface="SimSun" panose="02010600030101010101" pitchFamily="2" charset="-122"/>
                </a:rPr>
                <a:t>товар, поставщик</a:t>
              </a:r>
              <a:endParaRPr lang="en-US" altLang="zh-CN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7" name="Text Box 61">
              <a:extLst>
                <a:ext uri="{FF2B5EF4-FFF2-40B4-BE49-F238E27FC236}">
                  <a16:creationId xmlns:a16="http://schemas.microsoft.com/office/drawing/2014/main" id="{FA22E565-BEAE-4A5B-AF18-BD610448AD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8" y="2339"/>
              <a:ext cx="10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1600" b="1" dirty="0">
                  <a:latin typeface="Times New Roman" panose="02020603050405020304" pitchFamily="18" charset="0"/>
                  <a:ea typeface="SimSun" panose="02010600030101010101" pitchFamily="2" charset="-122"/>
                </a:rPr>
                <a:t>местоположение, поставщик</a:t>
              </a:r>
              <a:endParaRPr lang="en-US" altLang="zh-CN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8" name="Text Box 63">
              <a:extLst>
                <a:ext uri="{FF2B5EF4-FFF2-40B4-BE49-F238E27FC236}">
                  <a16:creationId xmlns:a16="http://schemas.microsoft.com/office/drawing/2014/main" id="{7021669D-9277-423F-A890-46C26634FC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6" y="3463"/>
              <a:ext cx="9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1400" b="1">
                  <a:latin typeface="Times New Roman" panose="02020603050405020304" pitchFamily="18" charset="0"/>
                  <a:ea typeface="SimSun" panose="02010600030101010101" pitchFamily="2" charset="-122"/>
                </a:rPr>
                <a:t>время, товар, поставщик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9" name="Text Box 64">
              <a:extLst>
                <a:ext uri="{FF2B5EF4-FFF2-40B4-BE49-F238E27FC236}">
                  <a16:creationId xmlns:a16="http://schemas.microsoft.com/office/drawing/2014/main" id="{BFF58E79-6FDC-4612-9BF4-D695B69F03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3024"/>
              <a:ext cx="11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1400" b="1" dirty="0">
                  <a:latin typeface="Times New Roman" panose="02020603050405020304" pitchFamily="18" charset="0"/>
                  <a:ea typeface="SimSun" panose="02010600030101010101" pitchFamily="2" charset="-122"/>
                </a:rPr>
                <a:t>время, место, поставщик</a:t>
              </a:r>
              <a:endParaRPr lang="en-US" altLang="zh-CN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0" name="Text Box 66">
              <a:extLst>
                <a:ext uri="{FF2B5EF4-FFF2-40B4-BE49-F238E27FC236}">
                  <a16:creationId xmlns:a16="http://schemas.microsoft.com/office/drawing/2014/main" id="{B4D3F51E-A935-4E97-807F-44397E0BC9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6" y="3447"/>
              <a:ext cx="13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1600" b="1" dirty="0">
                  <a:latin typeface="Times New Roman" panose="02020603050405020304" pitchFamily="18" charset="0"/>
                  <a:ea typeface="SimSun" panose="02010600030101010101" pitchFamily="2" charset="-122"/>
                </a:rPr>
                <a:t>пункт, местоположение, поставщик</a:t>
              </a:r>
              <a:endParaRPr lang="en-US" altLang="zh-CN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1" name="Text Box 68">
              <a:extLst>
                <a:ext uri="{FF2B5EF4-FFF2-40B4-BE49-F238E27FC236}">
                  <a16:creationId xmlns:a16="http://schemas.microsoft.com/office/drawing/2014/main" id="{C8AFD0D7-1C43-48C8-9C78-4000406762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296"/>
              <a:ext cx="1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0- </a:t>
              </a:r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( </a:t>
              </a:r>
              <a:r>
                <a:rPr lang="ru" altLang="zh-CN" sz="2000" i="1">
                  <a:latin typeface="Times New Roman" panose="02020603050405020304" pitchFamily="18" charset="0"/>
                  <a:ea typeface="SimSun" panose="02010600030101010101" pitchFamily="2" charset="-122"/>
                </a:rPr>
                <a:t>вершина </a:t>
              </a:r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) прямоугольный параллелепипед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2" name="Text Box 69">
              <a:extLst>
                <a:ext uri="{FF2B5EF4-FFF2-40B4-BE49-F238E27FC236}">
                  <a16:creationId xmlns:a16="http://schemas.microsoft.com/office/drawing/2014/main" id="{6CA60081-E425-4EF8-A7DF-528D874D2F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0" y="1881"/>
              <a:ext cx="9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1 </a:t>
              </a:r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-D кубоиды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3" name="Text Box 70">
              <a:extLst>
                <a:ext uri="{FF2B5EF4-FFF2-40B4-BE49-F238E27FC236}">
                  <a16:creationId xmlns:a16="http://schemas.microsoft.com/office/drawing/2014/main" id="{8CADA8C7-EACD-406F-BB2B-F99E7CBC7B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0" y="2553"/>
              <a:ext cx="9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2 </a:t>
              </a:r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-D кубоиды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4" name="Text Box 71">
              <a:extLst>
                <a:ext uri="{FF2B5EF4-FFF2-40B4-BE49-F238E27FC236}">
                  <a16:creationId xmlns:a16="http://schemas.microsoft.com/office/drawing/2014/main" id="{45407AC6-6F46-4269-8EA4-944FCB72B1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0" y="3129"/>
              <a:ext cx="9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3 </a:t>
              </a:r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-D кубоиды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5" name="Text Box 72">
              <a:extLst>
                <a:ext uri="{FF2B5EF4-FFF2-40B4-BE49-F238E27FC236}">
                  <a16:creationId xmlns:a16="http://schemas.microsoft.com/office/drawing/2014/main" id="{EE5D4576-F9D5-4503-9DA7-C4322FFDAA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8" y="3705"/>
              <a:ext cx="127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4 - </a:t>
              </a:r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( </a:t>
              </a:r>
              <a:r>
                <a:rPr lang="ru" altLang="zh-CN" sz="2000" i="1">
                  <a:latin typeface="Times New Roman" panose="02020603050405020304" pitchFamily="18" charset="0"/>
                  <a:ea typeface="SimSun" panose="02010600030101010101" pitchFamily="2" charset="-122"/>
                </a:rPr>
                <a:t>основание </a:t>
              </a:r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) прямоугольный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>
            <a:extLst>
              <a:ext uri="{FF2B5EF4-FFF2-40B4-BE49-F238E27FC236}">
                <a16:creationId xmlns:a16="http://schemas.microsoft.com/office/drawing/2014/main" id="{140A13EE-AFD3-4146-A5DD-02409D2BA4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5189" y="774583"/>
            <a:ext cx="9704664" cy="838200"/>
          </a:xfrm>
          <a:noFill/>
        </p:spPr>
        <p:txBody>
          <a:bodyPr vert="horz" lIns="92075" tIns="46038" rIns="92075" bIns="46038" rtlCol="0" anchor="ctr">
            <a:normAutofit fontScale="90000"/>
          </a:bodyPr>
          <a:lstStyle/>
          <a:p>
            <a:pPr algn="ctr" eaLnBrk="1" hangingPunct="1"/>
            <a:r>
              <a:rPr lang="ru" altLang="ru-RU" sz="3200" dirty="0">
                <a:solidFill>
                  <a:srgbClr val="FFC000"/>
                </a:solidFill>
              </a:rPr>
              <a:t>Концептуальное моделирование хранилищ данных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1C1B3C6A-3874-448C-821D-733470C968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5677" y="2004968"/>
            <a:ext cx="9431323" cy="4395831"/>
          </a:xfrm>
          <a:noFill/>
        </p:spPr>
        <p:txBody>
          <a:bodyPr vert="horz" lIns="92075" tIns="46038" rIns="92075" bIns="46038" rtlCol="0" anchor="ctr">
            <a:normAutofit fontScale="92500" lnSpcReduction="20000"/>
          </a:bodyPr>
          <a:lstStyle/>
          <a:p>
            <a:pPr eaLnBrk="1" hangingPunct="1">
              <a:lnSpc>
                <a:spcPct val="130000"/>
              </a:lnSpc>
            </a:pPr>
            <a:r>
              <a:rPr lang="ru" altLang="ru-RU" sz="2400" dirty="0"/>
              <a:t>Моделирование хранилищ данных: измерения и меры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ru" altLang="ru-RU" sz="2400" u="sng" dirty="0">
                <a:solidFill>
                  <a:schemeClr val="hlink"/>
                </a:solidFill>
              </a:rPr>
              <a:t>Схема звезды </a:t>
            </a:r>
            <a:r>
              <a:rPr lang="ru" altLang="ru-RU" sz="2400" dirty="0"/>
              <a:t>: </a:t>
            </a:r>
            <a:r>
              <a:rPr lang="ru" altLang="ru-RU" sz="2400" dirty="0">
                <a:solidFill>
                  <a:srgbClr val="006666"/>
                </a:solidFill>
              </a:rPr>
              <a:t>таблица фактов посередине, соединенная с набором таблиц измерений.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ru" altLang="ru-RU" sz="2400" u="sng" dirty="0">
                <a:solidFill>
                  <a:schemeClr val="hlink"/>
                </a:solidFill>
              </a:rPr>
              <a:t>снежинка » </a:t>
            </a:r>
            <a:r>
              <a:rPr lang="ru" altLang="ru-RU" sz="2400" dirty="0"/>
              <a:t>: </a:t>
            </a:r>
            <a:r>
              <a:rPr lang="ru" altLang="ru-RU" sz="2400" dirty="0">
                <a:solidFill>
                  <a:srgbClr val="006666"/>
                </a:solidFill>
              </a:rPr>
              <a:t>усовершенствование схемы «звезда», в которой некоторая иерархия измерений </a:t>
            </a:r>
            <a:r>
              <a:rPr lang="ru" altLang="ru-RU" sz="2400" dirty="0">
                <a:solidFill>
                  <a:schemeClr val="folHlink"/>
                </a:solidFill>
              </a:rPr>
              <a:t>нормализована </a:t>
            </a:r>
            <a:r>
              <a:rPr lang="ru" altLang="ru-RU" sz="2400" dirty="0">
                <a:solidFill>
                  <a:srgbClr val="006666"/>
                </a:solidFill>
              </a:rPr>
              <a:t>в набор таблиц измерений меньшего размера </a:t>
            </a:r>
            <a:r>
              <a:rPr lang="ru" altLang="ru-RU" sz="2400" dirty="0"/>
              <a:t>, образующих форму, похожую на снежинку.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ru" altLang="ru-RU" sz="2400" u="sng" dirty="0">
                <a:solidFill>
                  <a:schemeClr val="hlink"/>
                </a:solidFill>
              </a:rPr>
              <a:t>Созвездия фактов </a:t>
            </a:r>
            <a:r>
              <a:rPr lang="ru" altLang="ru-RU" sz="2400" dirty="0"/>
              <a:t>: </a:t>
            </a:r>
            <a:r>
              <a:rPr lang="ru" altLang="ru-RU" sz="2400" dirty="0">
                <a:solidFill>
                  <a:srgbClr val="006666"/>
                </a:solidFill>
              </a:rPr>
              <a:t>несколько таблиц фактов совместно используют таблицы измерений </a:t>
            </a:r>
            <a:r>
              <a:rPr lang="ru" altLang="ru-RU" sz="2400" dirty="0"/>
              <a:t>, рассматриваемые как набор звезд, поэтому называемые </a:t>
            </a:r>
            <a:r>
              <a:rPr lang="ru" altLang="ru-RU" sz="2400" dirty="0">
                <a:solidFill>
                  <a:schemeClr val="folHlink"/>
                </a:solidFill>
              </a:rPr>
              <a:t>схемой галактики </a:t>
            </a:r>
            <a:r>
              <a:rPr lang="ru" altLang="ru-RU" sz="2400" dirty="0"/>
              <a:t>или созвездием фактов .</a:t>
            </a:r>
            <a:r>
              <a:rPr lang="ru" altLang="ru-RU" dirty="0"/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EB73F0BE-A5ED-4881-83C6-668CA93255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24726" y="951152"/>
            <a:ext cx="9629959" cy="4984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" altLang="ru-RU" dirty="0">
                <a:solidFill>
                  <a:srgbClr val="FFC000"/>
                </a:solidFill>
              </a:rPr>
              <a:t>Пример </a:t>
            </a:r>
            <a:r>
              <a:rPr lang="ru" altLang="ru-RU" b="1" dirty="0">
                <a:solidFill>
                  <a:srgbClr val="FFC000"/>
                </a:solidFill>
              </a:rPr>
              <a:t>звездной схемы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E62DDD6-8138-4745-BB2A-3CF97673F0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00569" y="2222500"/>
            <a:ext cx="2495550" cy="43053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" altLang="ru-RU" sz="2000"/>
              <a:t>   </a:t>
            </a:r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2B7A4CC5-6DFE-445D-8975-D6EF0056B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783" y="3708400"/>
            <a:ext cx="2065337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0486" name="Group 6">
            <a:extLst>
              <a:ext uri="{FF2B5EF4-FFF2-40B4-BE49-F238E27FC236}">
                <a16:creationId xmlns:a16="http://schemas.microsoft.com/office/drawing/2014/main" id="{AE160306-4C70-4139-BF83-4E36016F1A67}"/>
              </a:ext>
            </a:extLst>
          </p:cNvPr>
          <p:cNvGrpSpPr>
            <a:grpSpLocks/>
          </p:cNvGrpSpPr>
          <p:nvPr/>
        </p:nvGrpSpPr>
        <p:grpSpPr bwMode="auto">
          <a:xfrm>
            <a:off x="1585520" y="1841501"/>
            <a:ext cx="1819275" cy="2163763"/>
            <a:chOff x="277" y="1164"/>
            <a:chExt cx="1133" cy="1341"/>
          </a:xfrm>
        </p:grpSpPr>
        <p:sp>
          <p:nvSpPr>
            <p:cNvPr id="20518" name="Rectangle 7">
              <a:extLst>
                <a:ext uri="{FF2B5EF4-FFF2-40B4-BE49-F238E27FC236}">
                  <a16:creationId xmlns:a16="http://schemas.microsoft.com/office/drawing/2014/main" id="{BE077E6B-7D02-446F-B259-887DF2FA9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421"/>
              <a:ext cx="1133" cy="1084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>
                  <a:latin typeface="Times New Roman" panose="02020603050405020304" pitchFamily="18" charset="0"/>
                </a:rPr>
                <a:t>time_key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день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день недели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месяц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четверть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год</a:t>
              </a:r>
            </a:p>
          </p:txBody>
        </p:sp>
        <p:sp>
          <p:nvSpPr>
            <p:cNvPr id="20519" name="Rectangle 8">
              <a:extLst>
                <a:ext uri="{FF2B5EF4-FFF2-40B4-BE49-F238E27FC236}">
                  <a16:creationId xmlns:a16="http://schemas.microsoft.com/office/drawing/2014/main" id="{692CC2F2-DA48-484D-ACE9-8EEB62C4F9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164"/>
              <a:ext cx="401" cy="25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2000">
                  <a:latin typeface="Times New Roman" panose="02020603050405020304" pitchFamily="18" charset="0"/>
                </a:rPr>
                <a:t>время</a:t>
              </a:r>
            </a:p>
          </p:txBody>
        </p:sp>
      </p:grpSp>
      <p:grpSp>
        <p:nvGrpSpPr>
          <p:cNvPr id="20487" name="Group 9">
            <a:extLst>
              <a:ext uri="{FF2B5EF4-FFF2-40B4-BE49-F238E27FC236}">
                <a16:creationId xmlns:a16="http://schemas.microsoft.com/office/drawing/2014/main" id="{42E16223-9150-4766-862A-DF6B457C158E}"/>
              </a:ext>
            </a:extLst>
          </p:cNvPr>
          <p:cNvGrpSpPr>
            <a:grpSpLocks/>
          </p:cNvGrpSpPr>
          <p:nvPr/>
        </p:nvGrpSpPr>
        <p:grpSpPr bwMode="auto">
          <a:xfrm>
            <a:off x="7884720" y="4413251"/>
            <a:ext cx="1831975" cy="1884363"/>
            <a:chOff x="684" y="2196"/>
            <a:chExt cx="1140" cy="1168"/>
          </a:xfrm>
        </p:grpSpPr>
        <p:sp>
          <p:nvSpPr>
            <p:cNvPr id="20516" name="Rectangle 10">
              <a:extLst>
                <a:ext uri="{FF2B5EF4-FFF2-40B4-BE49-F238E27FC236}">
                  <a16:creationId xmlns:a16="http://schemas.microsoft.com/office/drawing/2014/main" id="{EBE39FC1-3109-4B2A-8BE9-2AA80B93DF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140" cy="91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>
                  <a:latin typeface="Times New Roman" panose="02020603050405020304" pitchFamily="18" charset="0"/>
                </a:rPr>
                <a:t>location_key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улица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город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штат или провинция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страна</a:t>
              </a:r>
            </a:p>
          </p:txBody>
        </p:sp>
        <p:sp>
          <p:nvSpPr>
            <p:cNvPr id="20517" name="Rectangle 11">
              <a:extLst>
                <a:ext uri="{FF2B5EF4-FFF2-40B4-BE49-F238E27FC236}">
                  <a16:creationId xmlns:a16="http://schemas.microsoft.com/office/drawing/2014/main" id="{DB31577E-8E63-4DC3-868B-BAF46F9013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630" cy="25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2000">
                  <a:latin typeface="Times New Roman" panose="02020603050405020304" pitchFamily="18" charset="0"/>
                </a:rPr>
                <a:t>место расположения</a:t>
              </a:r>
            </a:p>
          </p:txBody>
        </p:sp>
      </p:grpSp>
      <p:sp>
        <p:nvSpPr>
          <p:cNvPr id="20488" name="Rectangle 12">
            <a:extLst>
              <a:ext uri="{FF2B5EF4-FFF2-40B4-BE49-F238E27FC236}">
                <a16:creationId xmlns:a16="http://schemas.microsoft.com/office/drawing/2014/main" id="{AE66FC24-263E-4C44-8C0B-C34C338CB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1944" y="2825750"/>
            <a:ext cx="1856214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>
                <a:latin typeface="Times New Roman" panose="02020603050405020304" pitchFamily="18" charset="0"/>
              </a:rPr>
              <a:t>Таблица фактов продаж</a:t>
            </a:r>
          </a:p>
        </p:txBody>
      </p:sp>
      <p:sp>
        <p:nvSpPr>
          <p:cNvPr id="20489" name="Rectangle 13">
            <a:extLst>
              <a:ext uri="{FF2B5EF4-FFF2-40B4-BE49-F238E27FC236}">
                <a16:creationId xmlns:a16="http://schemas.microsoft.com/office/drawing/2014/main" id="{723D59DE-4022-41A0-9C9D-932C770CC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783" y="3243264"/>
            <a:ext cx="2065337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0" name="Rectangle 14">
            <a:extLst>
              <a:ext uri="{FF2B5EF4-FFF2-40B4-BE49-F238E27FC236}">
                <a16:creationId xmlns:a16="http://schemas.microsoft.com/office/drawing/2014/main" id="{143609D1-DDBD-4F89-B8C0-77451F207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2119" y="3289300"/>
            <a:ext cx="2057400" cy="400752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sz="2000">
                <a:latin typeface="Times New Roman" panose="02020603050405020304" pitchFamily="18" charset="0"/>
              </a:rPr>
              <a:t>time_key</a:t>
            </a:r>
          </a:p>
        </p:txBody>
      </p:sp>
      <p:sp>
        <p:nvSpPr>
          <p:cNvPr id="20491" name="Rectangle 15">
            <a:extLst>
              <a:ext uri="{FF2B5EF4-FFF2-40B4-BE49-F238E27FC236}">
                <a16:creationId xmlns:a16="http://schemas.microsoft.com/office/drawing/2014/main" id="{DBE0023A-63F6-4C79-995F-0216831AD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3707" y="3738563"/>
            <a:ext cx="2035814" cy="400752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>
                <a:latin typeface="Times New Roman" panose="02020603050405020304" pitchFamily="18" charset="0"/>
              </a:rPr>
              <a:t>item_key</a:t>
            </a:r>
          </a:p>
        </p:txBody>
      </p:sp>
      <p:sp>
        <p:nvSpPr>
          <p:cNvPr id="20492" name="Rectangle 16">
            <a:extLst>
              <a:ext uri="{FF2B5EF4-FFF2-40B4-BE49-F238E27FC236}">
                <a16:creationId xmlns:a16="http://schemas.microsoft.com/office/drawing/2014/main" id="{288DF82A-67BE-4D55-9331-D707C11A0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783" y="4173538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3" name="Rectangle 17">
            <a:extLst>
              <a:ext uri="{FF2B5EF4-FFF2-40B4-BE49-F238E27FC236}">
                <a16:creationId xmlns:a16="http://schemas.microsoft.com/office/drawing/2014/main" id="{ED666289-25A6-4C45-8B90-CE7F2BEC3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3707" y="4184650"/>
            <a:ext cx="2087110" cy="400752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>
                <a:latin typeface="Times New Roman" panose="02020603050405020304" pitchFamily="18" charset="0"/>
              </a:rPr>
              <a:t>ключ_ветви</a:t>
            </a:r>
          </a:p>
        </p:txBody>
      </p:sp>
      <p:sp>
        <p:nvSpPr>
          <p:cNvPr id="20494" name="Rectangle 18">
            <a:extLst>
              <a:ext uri="{FF2B5EF4-FFF2-40B4-BE49-F238E27FC236}">
                <a16:creationId xmlns:a16="http://schemas.microsoft.com/office/drawing/2014/main" id="{6C2BAE88-A79A-42DA-95A5-9F5BF6B26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783" y="4637089"/>
            <a:ext cx="2065337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5" name="Rectangle 19">
            <a:extLst>
              <a:ext uri="{FF2B5EF4-FFF2-40B4-BE49-F238E27FC236}">
                <a16:creationId xmlns:a16="http://schemas.microsoft.com/office/drawing/2014/main" id="{71B9DFBE-E4B8-44C3-A3C3-6F981FBEB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2120" y="4660900"/>
            <a:ext cx="2085507" cy="40075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>
                <a:latin typeface="Times New Roman" panose="02020603050405020304" pitchFamily="18" charset="0"/>
              </a:rPr>
              <a:t>location_key</a:t>
            </a:r>
          </a:p>
        </p:txBody>
      </p:sp>
      <p:sp>
        <p:nvSpPr>
          <p:cNvPr id="20496" name="Rectangle 20">
            <a:extLst>
              <a:ext uri="{FF2B5EF4-FFF2-40B4-BE49-F238E27FC236}">
                <a16:creationId xmlns:a16="http://schemas.microsoft.com/office/drawing/2014/main" id="{C28C3557-1539-4313-9DDA-2D43840A8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783" y="5102225"/>
            <a:ext cx="2065337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7" name="Rectangle 21">
            <a:extLst>
              <a:ext uri="{FF2B5EF4-FFF2-40B4-BE49-F238E27FC236}">
                <a16:creationId xmlns:a16="http://schemas.microsoft.com/office/drawing/2014/main" id="{BEA0C727-3473-44DD-A48B-CF0DF5D3F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3707" y="5153025"/>
            <a:ext cx="2006960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>
                <a:latin typeface="Times New Roman" panose="02020603050405020304" pitchFamily="18" charset="0"/>
              </a:rPr>
              <a:t>проданных единиц</a:t>
            </a:r>
          </a:p>
        </p:txBody>
      </p:sp>
      <p:sp>
        <p:nvSpPr>
          <p:cNvPr id="20498" name="Rectangle 22">
            <a:extLst>
              <a:ext uri="{FF2B5EF4-FFF2-40B4-BE49-F238E27FC236}">
                <a16:creationId xmlns:a16="http://schemas.microsoft.com/office/drawing/2014/main" id="{D449FA16-CEF8-42E9-945A-B9D10D7ADA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783" y="5567363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9" name="Rectangle 23">
            <a:extLst>
              <a:ext uri="{FF2B5EF4-FFF2-40B4-BE49-F238E27FC236}">
                <a16:creationId xmlns:a16="http://schemas.microsoft.com/office/drawing/2014/main" id="{E760F360-70E0-4353-B386-A8BD6757E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3707" y="5597525"/>
            <a:ext cx="2013372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>
                <a:latin typeface="Times New Roman" panose="02020603050405020304" pitchFamily="18" charset="0"/>
              </a:rPr>
              <a:t>доллары_продано</a:t>
            </a:r>
          </a:p>
        </p:txBody>
      </p:sp>
      <p:sp>
        <p:nvSpPr>
          <p:cNvPr id="20500" name="Rectangle 24">
            <a:extLst>
              <a:ext uri="{FF2B5EF4-FFF2-40B4-BE49-F238E27FC236}">
                <a16:creationId xmlns:a16="http://schemas.microsoft.com/office/drawing/2014/main" id="{FE5F7A71-3C23-4E4A-8BE8-3D0AF2C9A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783" y="6032500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501" name="Rectangle 25">
            <a:extLst>
              <a:ext uri="{FF2B5EF4-FFF2-40B4-BE49-F238E27FC236}">
                <a16:creationId xmlns:a16="http://schemas.microsoft.com/office/drawing/2014/main" id="{405074DB-7975-4EDD-AB3A-B327B4A4B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4658" y="6043613"/>
            <a:ext cx="2014975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>
                <a:latin typeface="Times New Roman" panose="02020603050405020304" pitchFamily="18" charset="0"/>
              </a:rPr>
              <a:t>avg_sales</a:t>
            </a:r>
          </a:p>
        </p:txBody>
      </p:sp>
      <p:sp>
        <p:nvSpPr>
          <p:cNvPr id="20502" name="Rectangle 26">
            <a:extLst>
              <a:ext uri="{FF2B5EF4-FFF2-40B4-BE49-F238E27FC236}">
                <a16:creationId xmlns:a16="http://schemas.microsoft.com/office/drawing/2014/main" id="{7582636B-BCD7-4808-B839-C961930C0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8119" y="6451600"/>
            <a:ext cx="1219200" cy="4064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" altLang="ru-RU" sz="2000">
                <a:latin typeface="Times New Roman" panose="02020603050405020304" pitchFamily="18" charset="0"/>
              </a:rPr>
              <a:t>Меры</a:t>
            </a:r>
          </a:p>
        </p:txBody>
      </p:sp>
      <p:sp>
        <p:nvSpPr>
          <p:cNvPr id="20503" name="Line 27">
            <a:extLst>
              <a:ext uri="{FF2B5EF4-FFF2-40B4-BE49-F238E27FC236}">
                <a16:creationId xmlns:a16="http://schemas.microsoft.com/office/drawing/2014/main" id="{AC5E43FF-ED61-4E4B-9B41-D35D7E418F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52494" y="5327650"/>
            <a:ext cx="769938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4" name="Line 28">
            <a:extLst>
              <a:ext uri="{FF2B5EF4-FFF2-40B4-BE49-F238E27FC236}">
                <a16:creationId xmlns:a16="http://schemas.microsoft.com/office/drawing/2014/main" id="{7D502F4F-570C-4039-B0D5-03B99CA1CA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3444" y="5870576"/>
            <a:ext cx="788988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5" name="Line 29">
            <a:extLst>
              <a:ext uri="{FF2B5EF4-FFF2-40B4-BE49-F238E27FC236}">
                <a16:creationId xmlns:a16="http://schemas.microsoft.com/office/drawing/2014/main" id="{F36B4C3F-B13D-49E9-BDCC-81CA81F47A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3445" y="6238876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6" name="Line 30">
            <a:extLst>
              <a:ext uri="{FF2B5EF4-FFF2-40B4-BE49-F238E27FC236}">
                <a16:creationId xmlns:a16="http://schemas.microsoft.com/office/drawing/2014/main" id="{2815AC49-DB43-4FF5-B457-66B9DE74F0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09582" y="4495801"/>
            <a:ext cx="1193800" cy="73501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7" name="Line 31">
            <a:extLst>
              <a:ext uri="{FF2B5EF4-FFF2-40B4-BE49-F238E27FC236}">
                <a16:creationId xmlns:a16="http://schemas.microsoft.com/office/drawing/2014/main" id="{17D9ED93-BB93-46E2-8AF9-BFD128D5617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14320" y="3060701"/>
            <a:ext cx="1446213" cy="485775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8" name="Line 32">
            <a:extLst>
              <a:ext uri="{FF2B5EF4-FFF2-40B4-BE49-F238E27FC236}">
                <a16:creationId xmlns:a16="http://schemas.microsoft.com/office/drawing/2014/main" id="{7E009D02-EBFA-4894-86F9-8FA5EB9511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860782" y="4902200"/>
            <a:ext cx="1039812" cy="38735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9" name="Line 33">
            <a:extLst>
              <a:ext uri="{FF2B5EF4-FFF2-40B4-BE49-F238E27FC236}">
                <a16:creationId xmlns:a16="http://schemas.microsoft.com/office/drawing/2014/main" id="{AB0A2458-8893-4FAA-BBF7-A0B61342EA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60782" y="3255963"/>
            <a:ext cx="1077912" cy="677862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0510" name="Group 34">
            <a:extLst>
              <a:ext uri="{FF2B5EF4-FFF2-40B4-BE49-F238E27FC236}">
                <a16:creationId xmlns:a16="http://schemas.microsoft.com/office/drawing/2014/main" id="{380BAD03-A9EE-4EDC-94B6-C6ACF795BB4C}"/>
              </a:ext>
            </a:extLst>
          </p:cNvPr>
          <p:cNvGrpSpPr>
            <a:grpSpLocks/>
          </p:cNvGrpSpPr>
          <p:nvPr/>
        </p:nvGrpSpPr>
        <p:grpSpPr bwMode="auto">
          <a:xfrm>
            <a:off x="7891070" y="2146300"/>
            <a:ext cx="1438275" cy="1925638"/>
            <a:chOff x="3796" y="983"/>
            <a:chExt cx="896" cy="1194"/>
          </a:xfrm>
        </p:grpSpPr>
        <p:sp>
          <p:nvSpPr>
            <p:cNvPr id="20514" name="Rectangle 35">
              <a:extLst>
                <a:ext uri="{FF2B5EF4-FFF2-40B4-BE49-F238E27FC236}">
                  <a16:creationId xmlns:a16="http://schemas.microsoft.com/office/drawing/2014/main" id="{A43F14E9-247D-4768-B98C-634E32716A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2"/>
              <a:ext cx="896" cy="91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>
                  <a:latin typeface="Times New Roman" panose="02020603050405020304" pitchFamily="18" charset="0"/>
                </a:rPr>
                <a:t>item_key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имя элемента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марка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тип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поставщик_тип</a:t>
              </a:r>
            </a:p>
          </p:txBody>
        </p:sp>
        <p:sp>
          <p:nvSpPr>
            <p:cNvPr id="20515" name="Text Box 36">
              <a:extLst>
                <a:ext uri="{FF2B5EF4-FFF2-40B4-BE49-F238E27FC236}">
                  <a16:creationId xmlns:a16="http://schemas.microsoft.com/office/drawing/2014/main" id="{0FFA7C10-D745-45FD-9289-005A7AF916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6" y="983"/>
              <a:ext cx="457" cy="2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>
                  <a:latin typeface="Times New Roman" panose="02020603050405020304" pitchFamily="18" charset="0"/>
                </a:rPr>
                <a:t>пункт</a:t>
              </a:r>
            </a:p>
          </p:txBody>
        </p:sp>
      </p:grpSp>
      <p:grpSp>
        <p:nvGrpSpPr>
          <p:cNvPr id="20511" name="Group 37">
            <a:extLst>
              <a:ext uri="{FF2B5EF4-FFF2-40B4-BE49-F238E27FC236}">
                <a16:creationId xmlns:a16="http://schemas.microsoft.com/office/drawing/2014/main" id="{E2E22307-C6BB-4E23-B281-29B62F277DC1}"/>
              </a:ext>
            </a:extLst>
          </p:cNvPr>
          <p:cNvGrpSpPr>
            <a:grpSpLocks/>
          </p:cNvGrpSpPr>
          <p:nvPr/>
        </p:nvGrpSpPr>
        <p:grpSpPr bwMode="auto">
          <a:xfrm>
            <a:off x="2118920" y="4432301"/>
            <a:ext cx="1509713" cy="1393825"/>
            <a:chOff x="3844" y="2426"/>
            <a:chExt cx="939" cy="864"/>
          </a:xfrm>
        </p:grpSpPr>
        <p:sp>
          <p:nvSpPr>
            <p:cNvPr id="20512" name="Rectangle 38">
              <a:extLst>
                <a:ext uri="{FF2B5EF4-FFF2-40B4-BE49-F238E27FC236}">
                  <a16:creationId xmlns:a16="http://schemas.microsoft.com/office/drawing/2014/main" id="{B21B1112-5F4E-4C1B-8F58-00EC76E64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716"/>
              <a:ext cx="887" cy="574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>
                  <a:latin typeface="Times New Roman" panose="02020603050405020304" pitchFamily="18" charset="0"/>
                </a:rPr>
                <a:t>ключ_ветви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имя_ветви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ветка_тип</a:t>
              </a:r>
            </a:p>
          </p:txBody>
        </p:sp>
        <p:sp>
          <p:nvSpPr>
            <p:cNvPr id="20513" name="Text Box 39">
              <a:extLst>
                <a:ext uri="{FF2B5EF4-FFF2-40B4-BE49-F238E27FC236}">
                  <a16:creationId xmlns:a16="http://schemas.microsoft.com/office/drawing/2014/main" id="{C69B89FF-ABFC-413C-8E1F-C654F623AF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4" y="2426"/>
              <a:ext cx="637" cy="289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>
                  <a:latin typeface="Times New Roman" panose="02020603050405020304" pitchFamily="18" charset="0"/>
                </a:rPr>
                <a:t>филиал</a:t>
              </a: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>
            <a:extLst>
              <a:ext uri="{FF2B5EF4-FFF2-40B4-BE49-F238E27FC236}">
                <a16:creationId xmlns:a16="http://schemas.microsoft.com/office/drawing/2014/main" id="{B94D266A-F3F6-405E-B0E6-870C766AE7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64290" y="927128"/>
            <a:ext cx="9356171" cy="4984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" altLang="ru-RU" dirty="0">
                <a:solidFill>
                  <a:srgbClr val="FFC000"/>
                </a:solidFill>
              </a:rPr>
              <a:t>Пример </a:t>
            </a:r>
            <a:r>
              <a:rPr lang="ru" altLang="ru-RU" b="1" dirty="0">
                <a:solidFill>
                  <a:srgbClr val="FFC000"/>
                </a:solidFill>
              </a:rPr>
              <a:t>схемы снежинки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CF69363D-CA1A-4291-846A-B22E11E59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149" y="3590924"/>
            <a:ext cx="2065338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1509" name="Group 5">
            <a:extLst>
              <a:ext uri="{FF2B5EF4-FFF2-40B4-BE49-F238E27FC236}">
                <a16:creationId xmlns:a16="http://schemas.microsoft.com/office/drawing/2014/main" id="{9C028152-9D1B-449C-8657-29EDC19B093D}"/>
              </a:ext>
            </a:extLst>
          </p:cNvPr>
          <p:cNvGrpSpPr>
            <a:grpSpLocks/>
          </p:cNvGrpSpPr>
          <p:nvPr/>
        </p:nvGrpSpPr>
        <p:grpSpPr bwMode="auto">
          <a:xfrm>
            <a:off x="1468075" y="1781175"/>
            <a:ext cx="1819275" cy="2163763"/>
            <a:chOff x="277" y="1164"/>
            <a:chExt cx="1133" cy="1341"/>
          </a:xfrm>
        </p:grpSpPr>
        <p:sp>
          <p:nvSpPr>
            <p:cNvPr id="21549" name="Rectangle 6">
              <a:extLst>
                <a:ext uri="{FF2B5EF4-FFF2-40B4-BE49-F238E27FC236}">
                  <a16:creationId xmlns:a16="http://schemas.microsoft.com/office/drawing/2014/main" id="{A0FB3242-D5BA-4C15-8C29-18BE00503C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421"/>
              <a:ext cx="1133" cy="1084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>
                  <a:latin typeface="Times New Roman" panose="02020603050405020304" pitchFamily="18" charset="0"/>
                </a:rPr>
                <a:t>time_key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день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день недели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месяц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четверть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год</a:t>
              </a:r>
            </a:p>
          </p:txBody>
        </p:sp>
        <p:sp>
          <p:nvSpPr>
            <p:cNvPr id="21550" name="Rectangle 7">
              <a:extLst>
                <a:ext uri="{FF2B5EF4-FFF2-40B4-BE49-F238E27FC236}">
                  <a16:creationId xmlns:a16="http://schemas.microsoft.com/office/drawing/2014/main" id="{870CD2CD-9819-4F89-9C0D-95DA4F17F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164"/>
              <a:ext cx="401" cy="25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2000">
                  <a:latin typeface="Times New Roman" panose="02020603050405020304" pitchFamily="18" charset="0"/>
                </a:rPr>
                <a:t>время</a:t>
              </a:r>
            </a:p>
          </p:txBody>
        </p:sp>
      </p:grpSp>
      <p:grpSp>
        <p:nvGrpSpPr>
          <p:cNvPr id="21510" name="Group 8">
            <a:extLst>
              <a:ext uri="{FF2B5EF4-FFF2-40B4-BE49-F238E27FC236}">
                <a16:creationId xmlns:a16="http://schemas.microsoft.com/office/drawing/2014/main" id="{965F8109-1BFA-4C7F-BC32-F5E75D0F2106}"/>
              </a:ext>
            </a:extLst>
          </p:cNvPr>
          <p:cNvGrpSpPr>
            <a:grpSpLocks/>
          </p:cNvGrpSpPr>
          <p:nvPr/>
        </p:nvGrpSpPr>
        <p:grpSpPr bwMode="auto">
          <a:xfrm>
            <a:off x="7106875" y="4295775"/>
            <a:ext cx="1374775" cy="1331913"/>
            <a:chOff x="684" y="2196"/>
            <a:chExt cx="1298" cy="834"/>
          </a:xfrm>
        </p:grpSpPr>
        <p:sp>
          <p:nvSpPr>
            <p:cNvPr id="21547" name="Rectangle 9">
              <a:extLst>
                <a:ext uri="{FF2B5EF4-FFF2-40B4-BE49-F238E27FC236}">
                  <a16:creationId xmlns:a16="http://schemas.microsoft.com/office/drawing/2014/main" id="{4332334A-1DD4-487C-B0BB-6CD767A9C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298" cy="5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>
                  <a:latin typeface="Times New Roman" panose="02020603050405020304" pitchFamily="18" charset="0"/>
                </a:rPr>
                <a:t>location_key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улица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ключ_города</a:t>
              </a:r>
            </a:p>
          </p:txBody>
        </p:sp>
        <p:sp>
          <p:nvSpPr>
            <p:cNvPr id="21548" name="Rectangle 10">
              <a:extLst>
                <a:ext uri="{FF2B5EF4-FFF2-40B4-BE49-F238E27FC236}">
                  <a16:creationId xmlns:a16="http://schemas.microsoft.com/office/drawing/2014/main" id="{CE91E23D-2315-4C42-A9C7-F91205325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953" cy="25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2000">
                  <a:latin typeface="Times New Roman" panose="02020603050405020304" pitchFamily="18" charset="0"/>
                </a:rPr>
                <a:t>место расположения</a:t>
              </a:r>
            </a:p>
          </p:txBody>
        </p:sp>
      </p:grpSp>
      <p:sp>
        <p:nvSpPr>
          <p:cNvPr id="21511" name="Rectangle 11">
            <a:extLst>
              <a:ext uri="{FF2B5EF4-FFF2-40B4-BE49-F238E27FC236}">
                <a16:creationId xmlns:a16="http://schemas.microsoft.com/office/drawing/2014/main" id="{D4FEB32D-7484-4854-B8FD-049F6BDC7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8287" y="2638424"/>
            <a:ext cx="1856214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>
                <a:latin typeface="Times New Roman" panose="02020603050405020304" pitchFamily="18" charset="0"/>
              </a:rPr>
              <a:t>Таблица фактов продаж</a:t>
            </a:r>
          </a:p>
        </p:txBody>
      </p:sp>
      <p:sp>
        <p:nvSpPr>
          <p:cNvPr id="21512" name="Rectangle 12">
            <a:extLst>
              <a:ext uri="{FF2B5EF4-FFF2-40B4-BE49-F238E27FC236}">
                <a16:creationId xmlns:a16="http://schemas.microsoft.com/office/drawing/2014/main" id="{CC2E4D61-7C28-415C-A51E-31ACE16EC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149" y="3125788"/>
            <a:ext cx="2065338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3" name="Rectangle 13">
            <a:extLst>
              <a:ext uri="{FF2B5EF4-FFF2-40B4-BE49-F238E27FC236}">
                <a16:creationId xmlns:a16="http://schemas.microsoft.com/office/drawing/2014/main" id="{A5F8D2FA-9EE1-4227-8F95-1DDEAB871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487" y="3171824"/>
            <a:ext cx="2057400" cy="400752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sz="2000">
                <a:latin typeface="Times New Roman" panose="02020603050405020304" pitchFamily="18" charset="0"/>
              </a:rPr>
              <a:t>time_key</a:t>
            </a:r>
          </a:p>
        </p:txBody>
      </p:sp>
      <p:sp>
        <p:nvSpPr>
          <p:cNvPr id="21514" name="Rectangle 14">
            <a:extLst>
              <a:ext uri="{FF2B5EF4-FFF2-40B4-BE49-F238E27FC236}">
                <a16:creationId xmlns:a16="http://schemas.microsoft.com/office/drawing/2014/main" id="{E06A818B-649C-46E1-958B-DEEC60DFB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074" y="3621087"/>
            <a:ext cx="2035814" cy="400752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>
                <a:latin typeface="Times New Roman" panose="02020603050405020304" pitchFamily="18" charset="0"/>
              </a:rPr>
              <a:t>item_key</a:t>
            </a:r>
          </a:p>
        </p:txBody>
      </p:sp>
      <p:sp>
        <p:nvSpPr>
          <p:cNvPr id="21515" name="Rectangle 15">
            <a:extLst>
              <a:ext uri="{FF2B5EF4-FFF2-40B4-BE49-F238E27FC236}">
                <a16:creationId xmlns:a16="http://schemas.microsoft.com/office/drawing/2014/main" id="{BDAD9A61-278E-4B36-83FD-E32E92CEA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149" y="4056062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6" name="Rectangle 16">
            <a:extLst>
              <a:ext uri="{FF2B5EF4-FFF2-40B4-BE49-F238E27FC236}">
                <a16:creationId xmlns:a16="http://schemas.microsoft.com/office/drawing/2014/main" id="{6265E60B-AC17-45B3-9657-6EF304638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074" y="4067174"/>
            <a:ext cx="2087110" cy="400752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>
                <a:latin typeface="Times New Roman" panose="02020603050405020304" pitchFamily="18" charset="0"/>
              </a:rPr>
              <a:t>ключ_ветви</a:t>
            </a:r>
          </a:p>
        </p:txBody>
      </p:sp>
      <p:sp>
        <p:nvSpPr>
          <p:cNvPr id="21517" name="Rectangle 17">
            <a:extLst>
              <a:ext uri="{FF2B5EF4-FFF2-40B4-BE49-F238E27FC236}">
                <a16:creationId xmlns:a16="http://schemas.microsoft.com/office/drawing/2014/main" id="{624FA80D-CBC1-4FC2-9C77-90F36408B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149" y="4519613"/>
            <a:ext cx="2065338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8" name="Rectangle 18">
            <a:extLst>
              <a:ext uri="{FF2B5EF4-FFF2-40B4-BE49-F238E27FC236}">
                <a16:creationId xmlns:a16="http://schemas.microsoft.com/office/drawing/2014/main" id="{C103BE61-D9AC-45B6-A21B-D38B5DF85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488" y="4543424"/>
            <a:ext cx="2085507" cy="40075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>
                <a:latin typeface="Times New Roman" panose="02020603050405020304" pitchFamily="18" charset="0"/>
              </a:rPr>
              <a:t>location_key</a:t>
            </a:r>
          </a:p>
        </p:txBody>
      </p:sp>
      <p:sp>
        <p:nvSpPr>
          <p:cNvPr id="21519" name="Rectangle 19">
            <a:extLst>
              <a:ext uri="{FF2B5EF4-FFF2-40B4-BE49-F238E27FC236}">
                <a16:creationId xmlns:a16="http://schemas.microsoft.com/office/drawing/2014/main" id="{E22F92EF-D7E4-40CC-849A-9C564A2BC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149" y="4984749"/>
            <a:ext cx="2065338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20" name="Rectangle 20">
            <a:extLst>
              <a:ext uri="{FF2B5EF4-FFF2-40B4-BE49-F238E27FC236}">
                <a16:creationId xmlns:a16="http://schemas.microsoft.com/office/drawing/2014/main" id="{C40C3F60-D050-4B62-95B8-0E81EADAA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074" y="5035549"/>
            <a:ext cx="2006960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>
                <a:latin typeface="Times New Roman" panose="02020603050405020304" pitchFamily="18" charset="0"/>
              </a:rPr>
              <a:t>проданных единиц</a:t>
            </a:r>
          </a:p>
        </p:txBody>
      </p:sp>
      <p:sp>
        <p:nvSpPr>
          <p:cNvPr id="21521" name="Rectangle 21">
            <a:extLst>
              <a:ext uri="{FF2B5EF4-FFF2-40B4-BE49-F238E27FC236}">
                <a16:creationId xmlns:a16="http://schemas.microsoft.com/office/drawing/2014/main" id="{26E76DD2-C212-4283-8D2F-A6F6F33CF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149" y="5449887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22" name="Rectangle 22">
            <a:extLst>
              <a:ext uri="{FF2B5EF4-FFF2-40B4-BE49-F238E27FC236}">
                <a16:creationId xmlns:a16="http://schemas.microsoft.com/office/drawing/2014/main" id="{ADD6567E-7FA9-4EE1-AB36-2317957B0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074" y="5480049"/>
            <a:ext cx="2013372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>
                <a:latin typeface="Times New Roman" panose="02020603050405020304" pitchFamily="18" charset="0"/>
              </a:rPr>
              <a:t>доллары_продано</a:t>
            </a:r>
          </a:p>
        </p:txBody>
      </p:sp>
      <p:sp>
        <p:nvSpPr>
          <p:cNvPr id="21523" name="Rectangle 23">
            <a:extLst>
              <a:ext uri="{FF2B5EF4-FFF2-40B4-BE49-F238E27FC236}">
                <a16:creationId xmlns:a16="http://schemas.microsoft.com/office/drawing/2014/main" id="{18E2B833-D5A5-46F7-8548-C2735340F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149" y="5915024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24" name="Rectangle 24">
            <a:extLst>
              <a:ext uri="{FF2B5EF4-FFF2-40B4-BE49-F238E27FC236}">
                <a16:creationId xmlns:a16="http://schemas.microsoft.com/office/drawing/2014/main" id="{5CFEC65D-8D5B-4B0D-9E09-8DC803CC9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7025" y="5926137"/>
            <a:ext cx="2014975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>
                <a:latin typeface="Times New Roman" panose="02020603050405020304" pitchFamily="18" charset="0"/>
              </a:rPr>
              <a:t>avg_sales</a:t>
            </a:r>
          </a:p>
        </p:txBody>
      </p:sp>
      <p:sp>
        <p:nvSpPr>
          <p:cNvPr id="21525" name="Rectangle 25">
            <a:extLst>
              <a:ext uri="{FF2B5EF4-FFF2-40B4-BE49-F238E27FC236}">
                <a16:creationId xmlns:a16="http://schemas.microsoft.com/office/drawing/2014/main" id="{58B7D072-94F9-4BF1-B332-E81AC4EA0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9674" y="6353174"/>
            <a:ext cx="1219200" cy="4064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" altLang="ru-RU" sz="2000">
                <a:latin typeface="Times New Roman" panose="02020603050405020304" pitchFamily="18" charset="0"/>
              </a:rPr>
              <a:t>Меры</a:t>
            </a:r>
          </a:p>
        </p:txBody>
      </p:sp>
      <p:sp>
        <p:nvSpPr>
          <p:cNvPr id="21526" name="Line 26">
            <a:extLst>
              <a:ext uri="{FF2B5EF4-FFF2-40B4-BE49-F238E27FC236}">
                <a16:creationId xmlns:a16="http://schemas.microsoft.com/office/drawing/2014/main" id="{BF647998-A30A-4398-B2B2-546A1B94A1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54074" y="5210174"/>
            <a:ext cx="769938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27" name="Line 27">
            <a:extLst>
              <a:ext uri="{FF2B5EF4-FFF2-40B4-BE49-F238E27FC236}">
                <a16:creationId xmlns:a16="http://schemas.microsoft.com/office/drawing/2014/main" id="{8F042519-D594-4E38-87C5-8769901DFA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5024" y="5753100"/>
            <a:ext cx="788988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28" name="Line 28">
            <a:extLst>
              <a:ext uri="{FF2B5EF4-FFF2-40B4-BE49-F238E27FC236}">
                <a16:creationId xmlns:a16="http://schemas.microsoft.com/office/drawing/2014/main" id="{6A7D3999-E4A4-410D-B803-C12E7BF355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5025" y="6121400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29" name="Line 29">
            <a:extLst>
              <a:ext uri="{FF2B5EF4-FFF2-40B4-BE49-F238E27FC236}">
                <a16:creationId xmlns:a16="http://schemas.microsoft.com/office/drawing/2014/main" id="{9FCF80E5-99B0-4734-9BE5-8B1E4289CE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44474" y="4371974"/>
            <a:ext cx="1346200" cy="6858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30" name="Line 30">
            <a:extLst>
              <a:ext uri="{FF2B5EF4-FFF2-40B4-BE49-F238E27FC236}">
                <a16:creationId xmlns:a16="http://schemas.microsoft.com/office/drawing/2014/main" id="{383DC8EC-49C6-42B0-B5DA-2CE7F6EC478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44475" y="2466975"/>
            <a:ext cx="1522413" cy="866775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31" name="Line 31">
            <a:extLst>
              <a:ext uri="{FF2B5EF4-FFF2-40B4-BE49-F238E27FC236}">
                <a16:creationId xmlns:a16="http://schemas.microsoft.com/office/drawing/2014/main" id="{F2C2EED8-A12D-4ECB-A85F-B9C3519AA4D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97274" y="4752974"/>
            <a:ext cx="609600" cy="1524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32" name="Line 32">
            <a:extLst>
              <a:ext uri="{FF2B5EF4-FFF2-40B4-BE49-F238E27FC236}">
                <a16:creationId xmlns:a16="http://schemas.microsoft.com/office/drawing/2014/main" id="{9A972FC1-587A-4EE0-90DF-616C524062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97274" y="2771774"/>
            <a:ext cx="609600" cy="8382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1533" name="Group 33">
            <a:extLst>
              <a:ext uri="{FF2B5EF4-FFF2-40B4-BE49-F238E27FC236}">
                <a16:creationId xmlns:a16="http://schemas.microsoft.com/office/drawing/2014/main" id="{83440DD2-A6FA-4178-9E19-E66BEE358F29}"/>
              </a:ext>
            </a:extLst>
          </p:cNvPr>
          <p:cNvGrpSpPr>
            <a:grpSpLocks/>
          </p:cNvGrpSpPr>
          <p:nvPr/>
        </p:nvGrpSpPr>
        <p:grpSpPr bwMode="auto">
          <a:xfrm>
            <a:off x="7106875" y="2009774"/>
            <a:ext cx="1374775" cy="1924050"/>
            <a:chOff x="3796" y="983"/>
            <a:chExt cx="857" cy="1193"/>
          </a:xfrm>
        </p:grpSpPr>
        <p:sp>
          <p:nvSpPr>
            <p:cNvPr id="21545" name="Rectangle 34">
              <a:extLst>
                <a:ext uri="{FF2B5EF4-FFF2-40B4-BE49-F238E27FC236}">
                  <a16:creationId xmlns:a16="http://schemas.microsoft.com/office/drawing/2014/main" id="{2FCD2BE7-446F-4E31-B300-045FAE0B7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2"/>
              <a:ext cx="857" cy="914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>
                  <a:latin typeface="Times New Roman" panose="02020603050405020304" pitchFamily="18" charset="0"/>
                </a:rPr>
                <a:t>item_key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имя элемента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марка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тип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ключ_поставщика</a:t>
              </a:r>
            </a:p>
          </p:txBody>
        </p:sp>
        <p:sp>
          <p:nvSpPr>
            <p:cNvPr id="21546" name="Text Box 35">
              <a:extLst>
                <a:ext uri="{FF2B5EF4-FFF2-40B4-BE49-F238E27FC236}">
                  <a16:creationId xmlns:a16="http://schemas.microsoft.com/office/drawing/2014/main" id="{EA483303-5B3F-46DD-B5B6-A418824376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6" y="983"/>
              <a:ext cx="457" cy="2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>
                  <a:latin typeface="Times New Roman" panose="02020603050405020304" pitchFamily="18" charset="0"/>
                </a:rPr>
                <a:t>пункт</a:t>
              </a:r>
            </a:p>
          </p:txBody>
        </p:sp>
      </p:grpSp>
      <p:grpSp>
        <p:nvGrpSpPr>
          <p:cNvPr id="21534" name="Group 36">
            <a:extLst>
              <a:ext uri="{FF2B5EF4-FFF2-40B4-BE49-F238E27FC236}">
                <a16:creationId xmlns:a16="http://schemas.microsoft.com/office/drawing/2014/main" id="{9938A0C2-510D-4D49-B96D-D5A9BFB693FD}"/>
              </a:ext>
            </a:extLst>
          </p:cNvPr>
          <p:cNvGrpSpPr>
            <a:grpSpLocks/>
          </p:cNvGrpSpPr>
          <p:nvPr/>
        </p:nvGrpSpPr>
        <p:grpSpPr bwMode="auto">
          <a:xfrm>
            <a:off x="1772875" y="4371975"/>
            <a:ext cx="1509713" cy="1393825"/>
            <a:chOff x="3844" y="2426"/>
            <a:chExt cx="939" cy="864"/>
          </a:xfrm>
        </p:grpSpPr>
        <p:sp>
          <p:nvSpPr>
            <p:cNvPr id="21543" name="Rectangle 37">
              <a:extLst>
                <a:ext uri="{FF2B5EF4-FFF2-40B4-BE49-F238E27FC236}">
                  <a16:creationId xmlns:a16="http://schemas.microsoft.com/office/drawing/2014/main" id="{90BD1C02-157B-4DCF-BB32-4335D08735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716"/>
              <a:ext cx="887" cy="574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>
                  <a:latin typeface="Times New Roman" panose="02020603050405020304" pitchFamily="18" charset="0"/>
                </a:rPr>
                <a:t>ключ_ветви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имя_ветви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ветка_тип</a:t>
              </a:r>
            </a:p>
          </p:txBody>
        </p:sp>
        <p:sp>
          <p:nvSpPr>
            <p:cNvPr id="21544" name="Text Box 38">
              <a:extLst>
                <a:ext uri="{FF2B5EF4-FFF2-40B4-BE49-F238E27FC236}">
                  <a16:creationId xmlns:a16="http://schemas.microsoft.com/office/drawing/2014/main" id="{80ED881F-0101-4A0A-9C4C-EA9EEEB8A5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4" y="2426"/>
              <a:ext cx="637" cy="289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>
                  <a:latin typeface="Times New Roman" panose="02020603050405020304" pitchFamily="18" charset="0"/>
                </a:rPr>
                <a:t>филиал</a:t>
              </a:r>
            </a:p>
          </p:txBody>
        </p:sp>
      </p:grpSp>
      <p:grpSp>
        <p:nvGrpSpPr>
          <p:cNvPr id="21535" name="Group 40">
            <a:extLst>
              <a:ext uri="{FF2B5EF4-FFF2-40B4-BE49-F238E27FC236}">
                <a16:creationId xmlns:a16="http://schemas.microsoft.com/office/drawing/2014/main" id="{6AD9755B-8680-4D0A-B3F3-BC7A828E9F7D}"/>
              </a:ext>
            </a:extLst>
          </p:cNvPr>
          <p:cNvGrpSpPr>
            <a:grpSpLocks/>
          </p:cNvGrpSpPr>
          <p:nvPr/>
        </p:nvGrpSpPr>
        <p:grpSpPr bwMode="auto">
          <a:xfrm>
            <a:off x="8857888" y="2466974"/>
            <a:ext cx="1449387" cy="998538"/>
            <a:chOff x="3789" y="855"/>
            <a:chExt cx="903" cy="1172"/>
          </a:xfrm>
        </p:grpSpPr>
        <p:sp>
          <p:nvSpPr>
            <p:cNvPr id="21541" name="Rectangle 41">
              <a:extLst>
                <a:ext uri="{FF2B5EF4-FFF2-40B4-BE49-F238E27FC236}">
                  <a16:creationId xmlns:a16="http://schemas.microsoft.com/office/drawing/2014/main" id="{E444D9F6-C72F-4EE8-942C-DB206FEAB3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3"/>
              <a:ext cx="896" cy="764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>
                  <a:latin typeface="Times New Roman" panose="02020603050405020304" pitchFamily="18" charset="0"/>
                </a:rPr>
                <a:t>ключ_поставщика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поставщик_тип</a:t>
              </a:r>
            </a:p>
          </p:txBody>
        </p:sp>
        <p:sp>
          <p:nvSpPr>
            <p:cNvPr id="21542" name="Text Box 42">
              <a:extLst>
                <a:ext uri="{FF2B5EF4-FFF2-40B4-BE49-F238E27FC236}">
                  <a16:creationId xmlns:a16="http://schemas.microsoft.com/office/drawing/2014/main" id="{660DBCC4-E797-44DD-B8AB-BF9D8FEB1A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9" y="855"/>
              <a:ext cx="732" cy="54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>
                  <a:latin typeface="Times New Roman" panose="02020603050405020304" pitchFamily="18" charset="0"/>
                </a:rPr>
                <a:t>поставщик</a:t>
              </a:r>
            </a:p>
          </p:txBody>
        </p:sp>
      </p:grpSp>
      <p:sp>
        <p:nvSpPr>
          <p:cNvPr id="21536" name="Line 43">
            <a:extLst>
              <a:ext uri="{FF2B5EF4-FFF2-40B4-BE49-F238E27FC236}">
                <a16:creationId xmlns:a16="http://schemas.microsoft.com/office/drawing/2014/main" id="{AA567C65-7742-477E-94AB-E4110A481B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26074" y="3152774"/>
            <a:ext cx="533400" cy="5334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1537" name="Group 45">
            <a:extLst>
              <a:ext uri="{FF2B5EF4-FFF2-40B4-BE49-F238E27FC236}">
                <a16:creationId xmlns:a16="http://schemas.microsoft.com/office/drawing/2014/main" id="{C77DDB70-2FF4-499B-A254-1979EF32583C}"/>
              </a:ext>
            </a:extLst>
          </p:cNvPr>
          <p:cNvGrpSpPr>
            <a:grpSpLocks/>
          </p:cNvGrpSpPr>
          <p:nvPr/>
        </p:nvGrpSpPr>
        <p:grpSpPr bwMode="auto">
          <a:xfrm>
            <a:off x="8653100" y="5362575"/>
            <a:ext cx="1654175" cy="1495425"/>
            <a:chOff x="684" y="2196"/>
            <a:chExt cx="1565" cy="913"/>
          </a:xfrm>
        </p:grpSpPr>
        <p:sp>
          <p:nvSpPr>
            <p:cNvPr id="21539" name="Rectangle 46">
              <a:extLst>
                <a:ext uri="{FF2B5EF4-FFF2-40B4-BE49-F238E27FC236}">
                  <a16:creationId xmlns:a16="http://schemas.microsoft.com/office/drawing/2014/main" id="{478D75B1-0194-402F-A600-B3B78CCA7B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565" cy="65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600">
                  <a:latin typeface="Times New Roman" panose="02020603050405020304" pitchFamily="18" charset="0"/>
                </a:rPr>
                <a:t>ключ_города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город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штат или провинция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страна</a:t>
              </a:r>
            </a:p>
          </p:txBody>
        </p:sp>
        <p:sp>
          <p:nvSpPr>
            <p:cNvPr id="21540" name="Rectangle 47">
              <a:extLst>
                <a:ext uri="{FF2B5EF4-FFF2-40B4-BE49-F238E27FC236}">
                  <a16:creationId xmlns:a16="http://schemas.microsoft.com/office/drawing/2014/main" id="{D8665660-F49E-4DEB-BDA8-2C426854D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542" cy="24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2000">
                  <a:latin typeface="Times New Roman" panose="02020603050405020304" pitchFamily="18" charset="0"/>
                </a:rPr>
                <a:t>город</a:t>
              </a:r>
            </a:p>
          </p:txBody>
        </p:sp>
      </p:grpSp>
      <p:sp>
        <p:nvSpPr>
          <p:cNvPr id="21538" name="Line 48">
            <a:extLst>
              <a:ext uri="{FF2B5EF4-FFF2-40B4-BE49-F238E27FC236}">
                <a16:creationId xmlns:a16="http://schemas.microsoft.com/office/drawing/2014/main" id="{F2E7CB0B-82BE-40D7-9708-FBF7D09BB741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1274" y="5514974"/>
            <a:ext cx="685800" cy="4572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>
            <a:extLst>
              <a:ext uri="{FF2B5EF4-FFF2-40B4-BE49-F238E27FC236}">
                <a16:creationId xmlns:a16="http://schemas.microsoft.com/office/drawing/2014/main" id="{7065A637-07CD-4349-92D3-35F29D0D2F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76787" y="785815"/>
            <a:ext cx="6965950" cy="50749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" altLang="ru-RU" dirty="0">
                <a:solidFill>
                  <a:srgbClr val="FFC000"/>
                </a:solidFill>
              </a:rPr>
              <a:t>Пример </a:t>
            </a:r>
            <a:r>
              <a:rPr lang="ru" altLang="ru-RU" b="1" dirty="0">
                <a:solidFill>
                  <a:srgbClr val="FFC000"/>
                </a:solidFill>
              </a:rPr>
              <a:t>созвездия фактов</a:t>
            </a: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E87FF187-A7CA-4CC7-848B-FF3AB680D2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3022600"/>
            <a:ext cx="1608138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2533" name="Group 5">
            <a:extLst>
              <a:ext uri="{FF2B5EF4-FFF2-40B4-BE49-F238E27FC236}">
                <a16:creationId xmlns:a16="http://schemas.microsoft.com/office/drawing/2014/main" id="{FB385A40-079D-4431-BFBA-9EC5A8FDBA36}"/>
              </a:ext>
            </a:extLst>
          </p:cNvPr>
          <p:cNvGrpSpPr>
            <a:grpSpLocks/>
          </p:cNvGrpSpPr>
          <p:nvPr/>
        </p:nvGrpSpPr>
        <p:grpSpPr bwMode="auto">
          <a:xfrm>
            <a:off x="1609987" y="1193800"/>
            <a:ext cx="1639888" cy="1982788"/>
            <a:chOff x="277" y="1164"/>
            <a:chExt cx="1021" cy="1229"/>
          </a:xfrm>
        </p:grpSpPr>
        <p:sp>
          <p:nvSpPr>
            <p:cNvPr id="22593" name="Rectangle 6">
              <a:extLst>
                <a:ext uri="{FF2B5EF4-FFF2-40B4-BE49-F238E27FC236}">
                  <a16:creationId xmlns:a16="http://schemas.microsoft.com/office/drawing/2014/main" id="{CAF55C72-8454-492F-8828-149D10FEE1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421"/>
              <a:ext cx="1021" cy="97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600">
                  <a:latin typeface="Times New Roman" panose="02020603050405020304" pitchFamily="18" charset="0"/>
                </a:rPr>
                <a:t>time_key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день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день недели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месяц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четверть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год</a:t>
              </a:r>
            </a:p>
          </p:txBody>
        </p:sp>
        <p:sp>
          <p:nvSpPr>
            <p:cNvPr id="22594" name="Rectangle 7">
              <a:extLst>
                <a:ext uri="{FF2B5EF4-FFF2-40B4-BE49-F238E27FC236}">
                  <a16:creationId xmlns:a16="http://schemas.microsoft.com/office/drawing/2014/main" id="{66C93A11-EEF9-41EF-8E03-1C0D5E5A71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164"/>
              <a:ext cx="374" cy="233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>
                  <a:latin typeface="Times New Roman" panose="02020603050405020304" pitchFamily="18" charset="0"/>
                </a:rPr>
                <a:t>время</a:t>
              </a:r>
            </a:p>
          </p:txBody>
        </p:sp>
      </p:grpSp>
      <p:grpSp>
        <p:nvGrpSpPr>
          <p:cNvPr id="22534" name="Group 8">
            <a:extLst>
              <a:ext uri="{FF2B5EF4-FFF2-40B4-BE49-F238E27FC236}">
                <a16:creationId xmlns:a16="http://schemas.microsoft.com/office/drawing/2014/main" id="{51006982-6163-4352-AD4D-1DFE9E90588D}"/>
              </a:ext>
            </a:extLst>
          </p:cNvPr>
          <p:cNvGrpSpPr>
            <a:grpSpLocks/>
          </p:cNvGrpSpPr>
          <p:nvPr/>
        </p:nvGrpSpPr>
        <p:grpSpPr bwMode="auto">
          <a:xfrm>
            <a:off x="6486788" y="4013200"/>
            <a:ext cx="1654175" cy="1733550"/>
            <a:chOff x="684" y="2196"/>
            <a:chExt cx="1030" cy="1075"/>
          </a:xfrm>
        </p:grpSpPr>
        <p:sp>
          <p:nvSpPr>
            <p:cNvPr id="22591" name="Rectangle 9">
              <a:extLst>
                <a:ext uri="{FF2B5EF4-FFF2-40B4-BE49-F238E27FC236}">
                  <a16:creationId xmlns:a16="http://schemas.microsoft.com/office/drawing/2014/main" id="{F266A3D3-086B-457D-BFE8-8772CAB695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030" cy="821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600">
                  <a:latin typeface="Times New Roman" panose="02020603050405020304" pitchFamily="18" charset="0"/>
                </a:rPr>
                <a:t>location_key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улица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город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провинция_или_штат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страна</a:t>
              </a:r>
            </a:p>
          </p:txBody>
        </p:sp>
        <p:sp>
          <p:nvSpPr>
            <p:cNvPr id="22592" name="Rectangle 10">
              <a:extLst>
                <a:ext uri="{FF2B5EF4-FFF2-40B4-BE49-F238E27FC236}">
                  <a16:creationId xmlns:a16="http://schemas.microsoft.com/office/drawing/2014/main" id="{50AC6B47-021C-4D24-B369-7E58BF90A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580" cy="23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>
                  <a:latin typeface="Times New Roman" panose="02020603050405020304" pitchFamily="18" charset="0"/>
                </a:rPr>
                <a:t>место расположения</a:t>
              </a:r>
            </a:p>
          </p:txBody>
        </p:sp>
      </p:grpSp>
      <p:sp>
        <p:nvSpPr>
          <p:cNvPr id="22535" name="Rectangle 11">
            <a:extLst>
              <a:ext uri="{FF2B5EF4-FFF2-40B4-BE49-F238E27FC236}">
                <a16:creationId xmlns:a16="http://schemas.microsoft.com/office/drawing/2014/main" id="{94962AD9-70C1-40C1-8CF7-CF6E902FC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4587" y="2108201"/>
            <a:ext cx="169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Таблица фактов продаж</a:t>
            </a:r>
          </a:p>
        </p:txBody>
      </p:sp>
      <p:sp>
        <p:nvSpPr>
          <p:cNvPr id="22536" name="Rectangle 12">
            <a:extLst>
              <a:ext uri="{FF2B5EF4-FFF2-40B4-BE49-F238E27FC236}">
                <a16:creationId xmlns:a16="http://schemas.microsoft.com/office/drawing/2014/main" id="{FE867189-5014-493E-9747-4DE694D78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256540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37" name="Rectangle 13">
            <a:extLst>
              <a:ext uri="{FF2B5EF4-FFF2-40B4-BE49-F238E27FC236}">
                <a16:creationId xmlns:a16="http://schemas.microsoft.com/office/drawing/2014/main" id="{A8D7AEB6-6202-458C-A6AE-39ED64F89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2641601"/>
            <a:ext cx="1601788" cy="366713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sz="1800">
                <a:latin typeface="Times New Roman" panose="02020603050405020304" pitchFamily="18" charset="0"/>
              </a:rPr>
              <a:t>time_key</a:t>
            </a:r>
          </a:p>
        </p:txBody>
      </p:sp>
      <p:sp>
        <p:nvSpPr>
          <p:cNvPr id="22538" name="Rectangle 14">
            <a:extLst>
              <a:ext uri="{FF2B5EF4-FFF2-40B4-BE49-F238E27FC236}">
                <a16:creationId xmlns:a16="http://schemas.microsoft.com/office/drawing/2014/main" id="{7E7F5320-E349-4A68-A4B0-67A3450BA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3098801"/>
            <a:ext cx="1600200" cy="366713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item_key</a:t>
            </a:r>
          </a:p>
        </p:txBody>
      </p:sp>
      <p:sp>
        <p:nvSpPr>
          <p:cNvPr id="22539" name="Rectangle 15">
            <a:extLst>
              <a:ext uri="{FF2B5EF4-FFF2-40B4-BE49-F238E27FC236}">
                <a16:creationId xmlns:a16="http://schemas.microsoft.com/office/drawing/2014/main" id="{FE83806A-5782-4C7D-819F-A5AFB5AE21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3479800"/>
            <a:ext cx="1600200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0" name="Rectangle 16">
            <a:extLst>
              <a:ext uri="{FF2B5EF4-FFF2-40B4-BE49-F238E27FC236}">
                <a16:creationId xmlns:a16="http://schemas.microsoft.com/office/drawing/2014/main" id="{5CB9DF76-B186-4476-8972-40326593D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3479801"/>
            <a:ext cx="1600200" cy="366713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ключ_ветви</a:t>
            </a:r>
          </a:p>
        </p:txBody>
      </p:sp>
      <p:sp>
        <p:nvSpPr>
          <p:cNvPr id="22541" name="Rectangle 17">
            <a:extLst>
              <a:ext uri="{FF2B5EF4-FFF2-40B4-BE49-F238E27FC236}">
                <a16:creationId xmlns:a16="http://schemas.microsoft.com/office/drawing/2014/main" id="{52FB95C9-799E-4B8B-A820-16D757BE1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393700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2" name="Rectangle 18">
            <a:extLst>
              <a:ext uri="{FF2B5EF4-FFF2-40B4-BE49-F238E27FC236}">
                <a16:creationId xmlns:a16="http://schemas.microsoft.com/office/drawing/2014/main" id="{DED11853-8443-44E6-858C-E4698BB87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5400" y="3956051"/>
            <a:ext cx="159385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location_key</a:t>
            </a:r>
          </a:p>
        </p:txBody>
      </p:sp>
      <p:sp>
        <p:nvSpPr>
          <p:cNvPr id="22543" name="Rectangle 19">
            <a:extLst>
              <a:ext uri="{FF2B5EF4-FFF2-40B4-BE49-F238E27FC236}">
                <a16:creationId xmlns:a16="http://schemas.microsoft.com/office/drawing/2014/main" id="{734EED61-56DB-4421-AABB-C137B6DBA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063" y="4394201"/>
            <a:ext cx="1635125" cy="4556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4" name="Rectangle 20">
            <a:extLst>
              <a:ext uri="{FF2B5EF4-FFF2-40B4-BE49-F238E27FC236}">
                <a16:creationId xmlns:a16="http://schemas.microsoft.com/office/drawing/2014/main" id="{9DF3BB8D-086E-461E-90C8-A9ED4F47C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4448176"/>
            <a:ext cx="1581150" cy="36671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проданных единиц</a:t>
            </a:r>
          </a:p>
        </p:txBody>
      </p:sp>
      <p:sp>
        <p:nvSpPr>
          <p:cNvPr id="22545" name="Rectangle 21">
            <a:extLst>
              <a:ext uri="{FF2B5EF4-FFF2-40B4-BE49-F238E27FC236}">
                <a16:creationId xmlns:a16="http://schemas.microsoft.com/office/drawing/2014/main" id="{BBB31F00-3D0F-4424-B33B-7F2CA6C8A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063" y="4851401"/>
            <a:ext cx="1635125" cy="461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6" name="Rectangle 22">
            <a:extLst>
              <a:ext uri="{FF2B5EF4-FFF2-40B4-BE49-F238E27FC236}">
                <a16:creationId xmlns:a16="http://schemas.microsoft.com/office/drawing/2014/main" id="{C0DE2E11-8719-45EF-A9B7-094E0ADBA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987" y="4892676"/>
            <a:ext cx="1587500" cy="36671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доллары_продано</a:t>
            </a:r>
          </a:p>
        </p:txBody>
      </p:sp>
      <p:sp>
        <p:nvSpPr>
          <p:cNvPr id="22547" name="Rectangle 23">
            <a:extLst>
              <a:ext uri="{FF2B5EF4-FFF2-40B4-BE49-F238E27FC236}">
                <a16:creationId xmlns:a16="http://schemas.microsoft.com/office/drawing/2014/main" id="{82D8AF00-D4D7-48DB-9FE0-1B0F9B15A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063" y="5308600"/>
            <a:ext cx="163512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8" name="Rectangle 24">
            <a:extLst>
              <a:ext uri="{FF2B5EF4-FFF2-40B4-BE49-F238E27FC236}">
                <a16:creationId xmlns:a16="http://schemas.microsoft.com/office/drawing/2014/main" id="{D52F27B6-22A1-4FEC-9A81-604AB1B87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7937" y="5338763"/>
            <a:ext cx="1587500" cy="36671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avg_sales</a:t>
            </a:r>
          </a:p>
        </p:txBody>
      </p:sp>
      <p:sp>
        <p:nvSpPr>
          <p:cNvPr id="22549" name="Rectangle 25">
            <a:extLst>
              <a:ext uri="{FF2B5EF4-FFF2-40B4-BE49-F238E27FC236}">
                <a16:creationId xmlns:a16="http://schemas.microsoft.com/office/drawing/2014/main" id="{D0BC740B-BA21-4185-9765-CD25AB876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6787" y="5689600"/>
            <a:ext cx="1219200" cy="376238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" altLang="ru-RU" sz="1800">
                <a:latin typeface="Times New Roman" panose="02020603050405020304" pitchFamily="18" charset="0"/>
              </a:rPr>
              <a:t>Меры</a:t>
            </a:r>
          </a:p>
        </p:txBody>
      </p:sp>
      <p:sp>
        <p:nvSpPr>
          <p:cNvPr id="22550" name="Line 26">
            <a:extLst>
              <a:ext uri="{FF2B5EF4-FFF2-40B4-BE49-F238E27FC236}">
                <a16:creationId xmlns:a16="http://schemas.microsoft.com/office/drawing/2014/main" id="{9878B63B-A6D3-4682-A701-9465B3790F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65776" y="4622800"/>
            <a:ext cx="769937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1" name="Line 27">
            <a:extLst>
              <a:ext uri="{FF2B5EF4-FFF2-40B4-BE49-F238E27FC236}">
                <a16:creationId xmlns:a16="http://schemas.microsoft.com/office/drawing/2014/main" id="{8F1440FE-EEC9-4E51-81BC-C87A610A86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46726" y="5165726"/>
            <a:ext cx="788987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2" name="Line 28">
            <a:extLst>
              <a:ext uri="{FF2B5EF4-FFF2-40B4-BE49-F238E27FC236}">
                <a16:creationId xmlns:a16="http://schemas.microsoft.com/office/drawing/2014/main" id="{02FC4E3F-4891-4415-BA35-037FE575C6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46726" y="5534026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3" name="Line 29">
            <a:extLst>
              <a:ext uri="{FF2B5EF4-FFF2-40B4-BE49-F238E27FC236}">
                <a16:creationId xmlns:a16="http://schemas.microsoft.com/office/drawing/2014/main" id="{CD73CF92-C78A-4DD7-AC14-594C745C80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22862" y="3790951"/>
            <a:ext cx="1193800" cy="73501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4" name="Line 30">
            <a:extLst>
              <a:ext uri="{FF2B5EF4-FFF2-40B4-BE49-F238E27FC236}">
                <a16:creationId xmlns:a16="http://schemas.microsoft.com/office/drawing/2014/main" id="{CEE51800-150D-4516-934F-009BA053661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86387" y="2336800"/>
            <a:ext cx="914400" cy="3810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5" name="Line 31">
            <a:extLst>
              <a:ext uri="{FF2B5EF4-FFF2-40B4-BE49-F238E27FC236}">
                <a16:creationId xmlns:a16="http://schemas.microsoft.com/office/drawing/2014/main" id="{773D402B-985E-4410-9CFB-904818ECA003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3387" y="4241800"/>
            <a:ext cx="533400" cy="3810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6" name="Line 32">
            <a:extLst>
              <a:ext uri="{FF2B5EF4-FFF2-40B4-BE49-F238E27FC236}">
                <a16:creationId xmlns:a16="http://schemas.microsoft.com/office/drawing/2014/main" id="{218E6743-5E22-4FA7-98C9-C704CD7720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77187" y="2717801"/>
            <a:ext cx="762000" cy="52546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2557" name="Group 33">
            <a:extLst>
              <a:ext uri="{FF2B5EF4-FFF2-40B4-BE49-F238E27FC236}">
                <a16:creationId xmlns:a16="http://schemas.microsoft.com/office/drawing/2014/main" id="{3C902AF1-9A51-4030-AB49-E9DF82678AB8}"/>
              </a:ext>
            </a:extLst>
          </p:cNvPr>
          <p:cNvGrpSpPr>
            <a:grpSpLocks/>
          </p:cNvGrpSpPr>
          <p:nvPr/>
        </p:nvGrpSpPr>
        <p:grpSpPr bwMode="auto">
          <a:xfrm>
            <a:off x="6562987" y="1498601"/>
            <a:ext cx="1303338" cy="1744663"/>
            <a:chOff x="3796" y="1002"/>
            <a:chExt cx="812" cy="1081"/>
          </a:xfrm>
        </p:grpSpPr>
        <p:sp>
          <p:nvSpPr>
            <p:cNvPr id="22589" name="Rectangle 34">
              <a:extLst>
                <a:ext uri="{FF2B5EF4-FFF2-40B4-BE49-F238E27FC236}">
                  <a16:creationId xmlns:a16="http://schemas.microsoft.com/office/drawing/2014/main" id="{05970444-2ADE-4D26-B52D-AD09D6F4CD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2"/>
              <a:ext cx="812" cy="821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600">
                  <a:latin typeface="Times New Roman" panose="02020603050405020304" pitchFamily="18" charset="0"/>
                </a:rPr>
                <a:t>item_key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имя элемента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марка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тип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поставщик_тип</a:t>
              </a:r>
            </a:p>
          </p:txBody>
        </p:sp>
        <p:sp>
          <p:nvSpPr>
            <p:cNvPr id="22590" name="Text Box 35">
              <a:extLst>
                <a:ext uri="{FF2B5EF4-FFF2-40B4-BE49-F238E27FC236}">
                  <a16:creationId xmlns:a16="http://schemas.microsoft.com/office/drawing/2014/main" id="{7ABB319E-6A22-41FF-9021-11007EF4A4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3" y="1002"/>
              <a:ext cx="401" cy="25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sz="2000">
                  <a:latin typeface="Times New Roman" panose="02020603050405020304" pitchFamily="18" charset="0"/>
                </a:rPr>
                <a:t>пункт</a:t>
              </a:r>
            </a:p>
          </p:txBody>
        </p:sp>
      </p:grpSp>
      <p:grpSp>
        <p:nvGrpSpPr>
          <p:cNvPr id="22558" name="Group 36">
            <a:extLst>
              <a:ext uri="{FF2B5EF4-FFF2-40B4-BE49-F238E27FC236}">
                <a16:creationId xmlns:a16="http://schemas.microsoft.com/office/drawing/2014/main" id="{06A7455F-54C8-42B6-AAED-E0509A2FC864}"/>
              </a:ext>
            </a:extLst>
          </p:cNvPr>
          <p:cNvGrpSpPr>
            <a:grpSpLocks/>
          </p:cNvGrpSpPr>
          <p:nvPr/>
        </p:nvGrpSpPr>
        <p:grpSpPr bwMode="auto">
          <a:xfrm>
            <a:off x="1686187" y="3937001"/>
            <a:ext cx="1290638" cy="1230313"/>
            <a:chOff x="3896" y="2472"/>
            <a:chExt cx="803" cy="762"/>
          </a:xfrm>
        </p:grpSpPr>
        <p:sp>
          <p:nvSpPr>
            <p:cNvPr id="22587" name="Rectangle 37">
              <a:extLst>
                <a:ext uri="{FF2B5EF4-FFF2-40B4-BE49-F238E27FC236}">
                  <a16:creationId xmlns:a16="http://schemas.microsoft.com/office/drawing/2014/main" id="{1840B1D0-8C95-45E2-82F3-32C5ACF21F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716"/>
              <a:ext cx="803" cy="51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600">
                  <a:latin typeface="Times New Roman" panose="02020603050405020304" pitchFamily="18" charset="0"/>
                </a:rPr>
                <a:t>ключ_ветви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имя_ветви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ветка_тип</a:t>
              </a:r>
            </a:p>
          </p:txBody>
        </p:sp>
        <p:sp>
          <p:nvSpPr>
            <p:cNvPr id="22588" name="Text Box 38">
              <a:extLst>
                <a:ext uri="{FF2B5EF4-FFF2-40B4-BE49-F238E27FC236}">
                  <a16:creationId xmlns:a16="http://schemas.microsoft.com/office/drawing/2014/main" id="{A6DE069F-9905-4E2E-97A1-98139A3773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7" y="2472"/>
              <a:ext cx="507" cy="23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sz="1800">
                  <a:latin typeface="Times New Roman" panose="02020603050405020304" pitchFamily="18" charset="0"/>
                </a:rPr>
                <a:t>филиал</a:t>
              </a:r>
            </a:p>
          </p:txBody>
        </p:sp>
      </p:grpSp>
      <p:sp>
        <p:nvSpPr>
          <p:cNvPr id="22559" name="Rectangle 39">
            <a:extLst>
              <a:ext uri="{FF2B5EF4-FFF2-40B4-BE49-F238E27FC236}">
                <a16:creationId xmlns:a16="http://schemas.microsoft.com/office/drawing/2014/main" id="{5239F77D-2A43-485C-9EC6-526B31D10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6" y="2470150"/>
            <a:ext cx="1608137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0" name="Rectangle 40">
            <a:extLst>
              <a:ext uri="{FF2B5EF4-FFF2-40B4-BE49-F238E27FC236}">
                <a16:creationId xmlns:a16="http://schemas.microsoft.com/office/drawing/2014/main" id="{0739B4E1-486F-4445-86B3-ED3301366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0975" y="1555751"/>
            <a:ext cx="2038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Таблица фактов о доставке</a:t>
            </a:r>
          </a:p>
        </p:txBody>
      </p:sp>
      <p:sp>
        <p:nvSpPr>
          <p:cNvPr id="22561" name="Rectangle 41">
            <a:extLst>
              <a:ext uri="{FF2B5EF4-FFF2-40B4-BE49-F238E27FC236}">
                <a16:creationId xmlns:a16="http://schemas.microsoft.com/office/drawing/2014/main" id="{57AEAF44-FDDD-41F9-A2ED-488FF19F8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5" y="201295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2" name="Rectangle 42">
            <a:extLst>
              <a:ext uri="{FF2B5EF4-FFF2-40B4-BE49-F238E27FC236}">
                <a16:creationId xmlns:a16="http://schemas.microsoft.com/office/drawing/2014/main" id="{94C9E081-BFB9-4574-84FB-B8824EC08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6" y="2089151"/>
            <a:ext cx="1601787" cy="366713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sz="1800">
                <a:latin typeface="Times New Roman" panose="02020603050405020304" pitchFamily="18" charset="0"/>
              </a:rPr>
              <a:t>time_key</a:t>
            </a:r>
          </a:p>
        </p:txBody>
      </p:sp>
      <p:sp>
        <p:nvSpPr>
          <p:cNvPr id="22563" name="Rectangle 43">
            <a:extLst>
              <a:ext uri="{FF2B5EF4-FFF2-40B4-BE49-F238E27FC236}">
                <a16:creationId xmlns:a16="http://schemas.microsoft.com/office/drawing/2014/main" id="{A0DC356E-5280-4F23-9CCA-3EF33880A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5" y="2546351"/>
            <a:ext cx="1600200" cy="366713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item_key</a:t>
            </a:r>
          </a:p>
        </p:txBody>
      </p:sp>
      <p:sp>
        <p:nvSpPr>
          <p:cNvPr id="22564" name="Rectangle 44">
            <a:extLst>
              <a:ext uri="{FF2B5EF4-FFF2-40B4-BE49-F238E27FC236}">
                <a16:creationId xmlns:a16="http://schemas.microsoft.com/office/drawing/2014/main" id="{27FA53F0-414B-4F79-B64A-A0E2373DC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5" y="2927350"/>
            <a:ext cx="1600200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5" name="Rectangle 45">
            <a:extLst>
              <a:ext uri="{FF2B5EF4-FFF2-40B4-BE49-F238E27FC236}">
                <a16:creationId xmlns:a16="http://schemas.microsoft.com/office/drawing/2014/main" id="{C49EBF82-0788-488D-A7AB-70793CF1C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5" y="2927351"/>
            <a:ext cx="1600200" cy="366713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shipper_key</a:t>
            </a:r>
          </a:p>
        </p:txBody>
      </p:sp>
      <p:sp>
        <p:nvSpPr>
          <p:cNvPr id="22566" name="Rectangle 46">
            <a:extLst>
              <a:ext uri="{FF2B5EF4-FFF2-40B4-BE49-F238E27FC236}">
                <a16:creationId xmlns:a16="http://schemas.microsoft.com/office/drawing/2014/main" id="{B704ED79-50A5-4EC6-8D66-5BC039337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5" y="338455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7" name="Rectangle 47">
            <a:extLst>
              <a:ext uri="{FF2B5EF4-FFF2-40B4-BE49-F238E27FC236}">
                <a16:creationId xmlns:a16="http://schemas.microsoft.com/office/drawing/2014/main" id="{E41B36E5-83E8-4396-811E-7EE69BFD3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1787" y="3403601"/>
            <a:ext cx="159385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from_location</a:t>
            </a:r>
          </a:p>
        </p:txBody>
      </p:sp>
      <p:sp>
        <p:nvSpPr>
          <p:cNvPr id="22568" name="Rectangle 48">
            <a:extLst>
              <a:ext uri="{FF2B5EF4-FFF2-40B4-BE49-F238E27FC236}">
                <a16:creationId xmlns:a16="http://schemas.microsoft.com/office/drawing/2014/main" id="{E30DC837-0E8F-4D56-AA42-AD87B4E23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8451" y="3841751"/>
            <a:ext cx="1635125" cy="4556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9" name="Rectangle 49">
            <a:extLst>
              <a:ext uri="{FF2B5EF4-FFF2-40B4-BE49-F238E27FC236}">
                <a16:creationId xmlns:a16="http://schemas.microsoft.com/office/drawing/2014/main" id="{57F6902B-3629-4489-8172-60EA0AE55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5" y="3917951"/>
            <a:ext cx="155575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to_location</a:t>
            </a:r>
          </a:p>
        </p:txBody>
      </p:sp>
      <p:sp>
        <p:nvSpPr>
          <p:cNvPr id="22570" name="Rectangle 50">
            <a:extLst>
              <a:ext uri="{FF2B5EF4-FFF2-40B4-BE49-F238E27FC236}">
                <a16:creationId xmlns:a16="http://schemas.microsoft.com/office/drawing/2014/main" id="{6C3654B7-5F17-4B9C-9567-930E0D173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8451" y="4298951"/>
            <a:ext cx="1635125" cy="461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71" name="Rectangle 51">
            <a:extLst>
              <a:ext uri="{FF2B5EF4-FFF2-40B4-BE49-F238E27FC236}">
                <a16:creationId xmlns:a16="http://schemas.microsoft.com/office/drawing/2014/main" id="{F0DD40EA-9226-468F-8E55-B416BE80A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3375" y="4340226"/>
            <a:ext cx="1574800" cy="36671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доллары_стоимость</a:t>
            </a:r>
          </a:p>
        </p:txBody>
      </p:sp>
      <p:sp>
        <p:nvSpPr>
          <p:cNvPr id="22572" name="Rectangle 52">
            <a:extLst>
              <a:ext uri="{FF2B5EF4-FFF2-40B4-BE49-F238E27FC236}">
                <a16:creationId xmlns:a16="http://schemas.microsoft.com/office/drawing/2014/main" id="{CB92E6E9-7B7B-497F-9DFE-8216AAFFE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8451" y="4756150"/>
            <a:ext cx="163512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73" name="Rectangle 53">
            <a:extLst>
              <a:ext uri="{FF2B5EF4-FFF2-40B4-BE49-F238E27FC236}">
                <a16:creationId xmlns:a16="http://schemas.microsoft.com/office/drawing/2014/main" id="{30799F35-127C-4EDA-A492-D6B0AB206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4325" y="4786313"/>
            <a:ext cx="1625600" cy="36671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unit_shipped</a:t>
            </a:r>
          </a:p>
        </p:txBody>
      </p:sp>
      <p:sp>
        <p:nvSpPr>
          <p:cNvPr id="22574" name="Line 55">
            <a:extLst>
              <a:ext uri="{FF2B5EF4-FFF2-40B4-BE49-F238E27FC236}">
                <a16:creationId xmlns:a16="http://schemas.microsoft.com/office/drawing/2014/main" id="{84086096-91E3-488B-8E77-4D2D7C8F67D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010787" y="1498600"/>
            <a:ext cx="381000" cy="685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5" name="Line 56">
            <a:extLst>
              <a:ext uri="{FF2B5EF4-FFF2-40B4-BE49-F238E27FC236}">
                <a16:creationId xmlns:a16="http://schemas.microsoft.com/office/drawing/2014/main" id="{4898E638-5BF1-46F9-8B9B-92EA33D502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24587" y="14986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6" name="Line 57">
            <a:extLst>
              <a:ext uri="{FF2B5EF4-FFF2-40B4-BE49-F238E27FC236}">
                <a16:creationId xmlns:a16="http://schemas.microsoft.com/office/drawing/2014/main" id="{491DF584-8863-4442-9E42-361D712B02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86387" y="1498600"/>
            <a:ext cx="914400" cy="457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7" name="Line 58">
            <a:extLst>
              <a:ext uri="{FF2B5EF4-FFF2-40B4-BE49-F238E27FC236}">
                <a16:creationId xmlns:a16="http://schemas.microsoft.com/office/drawing/2014/main" id="{4D4C98A6-A0D6-43A4-8056-47549764068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858387" y="2260600"/>
            <a:ext cx="533400" cy="457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8" name="Line 59">
            <a:extLst>
              <a:ext uri="{FF2B5EF4-FFF2-40B4-BE49-F238E27FC236}">
                <a16:creationId xmlns:a16="http://schemas.microsoft.com/office/drawing/2014/main" id="{C3FDBA4F-386A-4B10-AD0A-FE0BE89F23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9787" y="3632200"/>
            <a:ext cx="685800" cy="7620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9" name="Line 60">
            <a:extLst>
              <a:ext uri="{FF2B5EF4-FFF2-40B4-BE49-F238E27FC236}">
                <a16:creationId xmlns:a16="http://schemas.microsoft.com/office/drawing/2014/main" id="{54787A53-AF45-4550-AAC7-18A1E60BE1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58387" y="4165600"/>
            <a:ext cx="457200" cy="2286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80" name="Line 61">
            <a:extLst>
              <a:ext uri="{FF2B5EF4-FFF2-40B4-BE49-F238E27FC236}">
                <a16:creationId xmlns:a16="http://schemas.microsoft.com/office/drawing/2014/main" id="{25ADE439-C4E4-422D-80B9-AAF9B89CF7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72987" y="3175000"/>
            <a:ext cx="0" cy="16764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grpSp>
        <p:nvGrpSpPr>
          <p:cNvPr id="22581" name="Group 63">
            <a:extLst>
              <a:ext uri="{FF2B5EF4-FFF2-40B4-BE49-F238E27FC236}">
                <a16:creationId xmlns:a16="http://schemas.microsoft.com/office/drawing/2014/main" id="{AC943500-8EF6-4F04-8DA9-D6EAEA8DA8B0}"/>
              </a:ext>
            </a:extLst>
          </p:cNvPr>
          <p:cNvGrpSpPr>
            <a:grpSpLocks/>
          </p:cNvGrpSpPr>
          <p:nvPr/>
        </p:nvGrpSpPr>
        <p:grpSpPr bwMode="auto">
          <a:xfrm>
            <a:off x="8993450" y="5384800"/>
            <a:ext cx="1344612" cy="1473200"/>
            <a:chOff x="3891" y="2472"/>
            <a:chExt cx="836" cy="911"/>
          </a:xfrm>
        </p:grpSpPr>
        <p:sp>
          <p:nvSpPr>
            <p:cNvPr id="22585" name="Rectangle 64">
              <a:extLst>
                <a:ext uri="{FF2B5EF4-FFF2-40B4-BE49-F238E27FC236}">
                  <a16:creationId xmlns:a16="http://schemas.microsoft.com/office/drawing/2014/main" id="{3D86D0CC-D68D-46D7-9EDF-A31FFAF940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715"/>
              <a:ext cx="831" cy="66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600">
                  <a:latin typeface="Times New Roman" panose="02020603050405020304" pitchFamily="18" charset="0"/>
                </a:rPr>
                <a:t>shipper_key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shipper_name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location_key</a:t>
              </a:r>
            </a:p>
            <a:p>
              <a:r>
                <a:rPr lang="ru" altLang="ru-RU" sz="1600">
                  <a:latin typeface="Times New Roman" panose="02020603050405020304" pitchFamily="18" charset="0"/>
                </a:rPr>
                <a:t>shipper_type</a:t>
              </a:r>
            </a:p>
          </p:txBody>
        </p:sp>
        <p:sp>
          <p:nvSpPr>
            <p:cNvPr id="22586" name="Text Box 65">
              <a:extLst>
                <a:ext uri="{FF2B5EF4-FFF2-40B4-BE49-F238E27FC236}">
                  <a16:creationId xmlns:a16="http://schemas.microsoft.com/office/drawing/2014/main" id="{31DE1A0F-AFAF-4276-990E-590C281984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1" y="2472"/>
              <a:ext cx="539" cy="23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sz="1800">
                  <a:latin typeface="Times New Roman" panose="02020603050405020304" pitchFamily="18" charset="0"/>
                </a:rPr>
                <a:t>грузоотправитель</a:t>
              </a:r>
            </a:p>
          </p:txBody>
        </p:sp>
      </p:grpSp>
      <p:sp>
        <p:nvSpPr>
          <p:cNvPr id="22582" name="Line 66">
            <a:extLst>
              <a:ext uri="{FF2B5EF4-FFF2-40B4-BE49-F238E27FC236}">
                <a16:creationId xmlns:a16="http://schemas.microsoft.com/office/drawing/2014/main" id="{DDD5BBED-443B-4D38-B1BB-FE6BBA1648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91987" y="4775200"/>
            <a:ext cx="381000" cy="1066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83" name="Line 67">
            <a:extLst>
              <a:ext uri="{FF2B5EF4-FFF2-40B4-BE49-F238E27FC236}">
                <a16:creationId xmlns:a16="http://schemas.microsoft.com/office/drawing/2014/main" id="{AC00D547-C94C-4E8A-A3D2-275E1777E3AD}"/>
              </a:ext>
            </a:extLst>
          </p:cNvPr>
          <p:cNvSpPr>
            <a:spLocks noChangeShapeType="1"/>
          </p:cNvSpPr>
          <p:nvPr/>
        </p:nvSpPr>
        <p:spPr bwMode="auto">
          <a:xfrm>
            <a:off x="9991987" y="31750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84" name="Line 68">
            <a:extLst>
              <a:ext uri="{FF2B5EF4-FFF2-40B4-BE49-F238E27FC236}">
                <a16:creationId xmlns:a16="http://schemas.microsoft.com/office/drawing/2014/main" id="{7111DE67-31E1-419A-842C-0452C329AE2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248787" y="5765800"/>
            <a:ext cx="1752600" cy="685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>
            <a:extLst>
              <a:ext uri="{FF2B5EF4-FFF2-40B4-BE49-F238E27FC236}">
                <a16:creationId xmlns:a16="http://schemas.microsoft.com/office/drawing/2014/main" id="{995B6A8A-E071-455E-9082-18F1B72D81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899" y="816528"/>
            <a:ext cx="9647340" cy="8382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C000"/>
                </a:solidFill>
              </a:rPr>
              <a:t>Что такое хранилище данных?</a:t>
            </a:r>
            <a:endParaRPr lang="en-US" altLang="ru-RU" sz="3200" dirty="0">
              <a:solidFill>
                <a:srgbClr val="FFC000"/>
              </a:solidFill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D8EE028-D756-43F3-AB95-88103D486A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899" y="2063692"/>
            <a:ext cx="9371901" cy="4489508"/>
          </a:xfrm>
          <a:noFill/>
        </p:spPr>
        <p:txBody>
          <a:bodyPr vert="horz" lIns="92075" tIns="46038" rIns="92075" bIns="46038" rtlCol="0" anchor="ctr">
            <a:normAutofit fontScale="92500" lnSpcReduction="20000"/>
          </a:bodyPr>
          <a:lstStyle/>
          <a:p>
            <a:pPr eaLnBrk="1" hangingPunct="1">
              <a:lnSpc>
                <a:spcPct val="140000"/>
              </a:lnSpc>
            </a:pPr>
            <a:r>
              <a:rPr lang="ru" altLang="ru-RU" sz="2000" dirty="0"/>
              <a:t>Определяется по-разному, но не строго.</a:t>
            </a:r>
          </a:p>
          <a:p>
            <a:pPr lvl="1" eaLnBrk="1" hangingPunct="1">
              <a:lnSpc>
                <a:spcPct val="140000"/>
              </a:lnSpc>
            </a:pPr>
            <a:r>
              <a:rPr lang="ru" altLang="ru-RU" sz="2000" dirty="0"/>
              <a:t>База данных поддержки принятия решений, которая поддерживается </a:t>
            </a:r>
            <a:r>
              <a:rPr lang="ru" altLang="ru-RU" sz="2000" dirty="0">
                <a:solidFill>
                  <a:schemeClr val="hlink"/>
                </a:solidFill>
              </a:rPr>
              <a:t>отдельно </a:t>
            </a:r>
            <a:r>
              <a:rPr lang="ru" altLang="ru-RU" sz="2000" dirty="0"/>
              <a:t>от оперативной базы данных организации.</a:t>
            </a:r>
          </a:p>
          <a:p>
            <a:pPr lvl="1" eaLnBrk="1" hangingPunct="1">
              <a:lnSpc>
                <a:spcPct val="140000"/>
              </a:lnSpc>
            </a:pPr>
            <a:r>
              <a:rPr lang="ru" altLang="ru-RU" sz="2000" dirty="0"/>
              <a:t>Поддерживайте </a:t>
            </a:r>
            <a:r>
              <a:rPr lang="ru" altLang="ru-RU" sz="2000" dirty="0">
                <a:solidFill>
                  <a:schemeClr val="hlink"/>
                </a:solidFill>
              </a:rPr>
              <a:t>обработку информации </a:t>
            </a:r>
            <a:r>
              <a:rPr lang="ru" altLang="ru-RU" sz="2000" dirty="0"/>
              <a:t>, предоставляя надежную платформу консолидированных исторических данных для анализа.</a:t>
            </a:r>
          </a:p>
          <a:p>
            <a:pPr eaLnBrk="1" hangingPunct="1">
              <a:lnSpc>
                <a:spcPct val="140000"/>
              </a:lnSpc>
            </a:pPr>
            <a:r>
              <a:rPr lang="ru" altLang="ru-RU" sz="2000" dirty="0">
                <a:solidFill>
                  <a:srgbClr val="157573"/>
                </a:solidFill>
              </a:rPr>
              <a:t>«Хранилище данных — это</a:t>
            </a:r>
            <a:r>
              <a:rPr lang="ru" altLang="ru-RU" sz="2000" dirty="0"/>
              <a:t> </a:t>
            </a:r>
            <a:r>
              <a:rPr lang="ru" altLang="ru-RU" sz="2000" u="sng" dirty="0">
                <a:solidFill>
                  <a:schemeClr val="hlink"/>
                </a:solidFill>
              </a:rPr>
              <a:t>предметно-ориентированный </a:t>
            </a:r>
            <a:r>
              <a:rPr lang="ru" altLang="ru-RU" sz="2000" dirty="0"/>
              <a:t>, </a:t>
            </a:r>
            <a:r>
              <a:rPr lang="ru" altLang="ru-RU" sz="2000" u="sng" dirty="0">
                <a:solidFill>
                  <a:schemeClr val="hlink"/>
                </a:solidFill>
              </a:rPr>
              <a:t>интегрированный </a:t>
            </a:r>
            <a:r>
              <a:rPr lang="ru" altLang="ru-RU" sz="2000" dirty="0"/>
              <a:t>, изменяющийся во </a:t>
            </a:r>
            <a:r>
              <a:rPr lang="ru" altLang="ru-RU" sz="2000" u="sng" dirty="0">
                <a:solidFill>
                  <a:schemeClr val="hlink"/>
                </a:solidFill>
              </a:rPr>
              <a:t>времени </a:t>
            </a:r>
            <a:r>
              <a:rPr lang="ru" altLang="ru-RU" sz="2000" dirty="0">
                <a:solidFill>
                  <a:srgbClr val="157573"/>
                </a:solidFill>
              </a:rPr>
              <a:t>и </a:t>
            </a:r>
            <a:r>
              <a:rPr lang="ru" altLang="ru-RU" sz="2000" u="sng" dirty="0">
                <a:solidFill>
                  <a:schemeClr val="hlink"/>
                </a:solidFill>
              </a:rPr>
              <a:t>энергонезависимый</a:t>
            </a:r>
            <a:r>
              <a:rPr lang="ru" altLang="ru-RU" sz="2000" dirty="0"/>
              <a:t> </a:t>
            </a:r>
            <a:r>
              <a:rPr lang="ru" altLang="ru-RU" sz="2000" dirty="0">
                <a:solidFill>
                  <a:srgbClr val="157573"/>
                </a:solidFill>
              </a:rPr>
              <a:t>сбор данных в поддержку процесса принятия управленческих решений», — У. Х. </a:t>
            </a:r>
            <a:r>
              <a:rPr lang="ru" altLang="ru-RU" sz="2000" dirty="0" err="1">
                <a:solidFill>
                  <a:srgbClr val="157573"/>
                </a:solidFill>
              </a:rPr>
              <a:t>Инмон.</a:t>
            </a:r>
            <a:endParaRPr lang="en-US" altLang="ru-RU" sz="2000" dirty="0">
              <a:solidFill>
                <a:srgbClr val="157573"/>
              </a:solidFill>
            </a:endParaRPr>
          </a:p>
          <a:p>
            <a:pPr eaLnBrk="1" hangingPunct="1">
              <a:lnSpc>
                <a:spcPct val="140000"/>
              </a:lnSpc>
            </a:pPr>
            <a:r>
              <a:rPr lang="ru" altLang="ru-RU" sz="2000" dirty="0"/>
              <a:t>Хранилище данных:</a:t>
            </a:r>
          </a:p>
          <a:p>
            <a:pPr lvl="1" eaLnBrk="1" hangingPunct="1">
              <a:lnSpc>
                <a:spcPct val="140000"/>
              </a:lnSpc>
            </a:pPr>
            <a:r>
              <a:rPr lang="ru" altLang="ru-RU" sz="2000" dirty="0"/>
              <a:t>Процесс построения и использования хранилищ данных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>
            <a:extLst>
              <a:ext uri="{FF2B5EF4-FFF2-40B4-BE49-F238E27FC236}">
                <a16:creationId xmlns:a16="http://schemas.microsoft.com/office/drawing/2014/main" id="{849A2357-A366-4FA5-BA5C-014821CC65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5552" y="823520"/>
            <a:ext cx="9680895" cy="642107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" altLang="ru-RU" sz="3200" dirty="0">
                <a:solidFill>
                  <a:srgbClr val="FFC000"/>
                </a:solidFill>
              </a:rPr>
              <a:t>Иерархия понятий: </a:t>
            </a:r>
            <a:r>
              <a:rPr lang="ru" altLang="ru-RU" sz="3200" b="1" dirty="0">
                <a:solidFill>
                  <a:srgbClr val="FFC000"/>
                </a:solidFill>
              </a:rPr>
              <a:t>измерение </a:t>
            </a:r>
            <a:r>
              <a:rPr lang="ru" altLang="ru-RU" sz="3200" dirty="0">
                <a:solidFill>
                  <a:srgbClr val="FFC000"/>
                </a:solidFill>
              </a:rPr>
              <a:t>(местоположение)</a:t>
            </a:r>
          </a:p>
        </p:txBody>
      </p:sp>
      <p:sp>
        <p:nvSpPr>
          <p:cNvPr id="23556" name="Text Box 3">
            <a:extLst>
              <a:ext uri="{FF2B5EF4-FFF2-40B4-BE49-F238E27FC236}">
                <a16:creationId xmlns:a16="http://schemas.microsoft.com/office/drawing/2014/main" id="{A9658ABA-88DC-4DC2-8E99-20EB99D50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100" y="2118920"/>
            <a:ext cx="487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все</a:t>
            </a:r>
          </a:p>
        </p:txBody>
      </p:sp>
      <p:sp>
        <p:nvSpPr>
          <p:cNvPr id="23557" name="Text Box 4">
            <a:extLst>
              <a:ext uri="{FF2B5EF4-FFF2-40B4-BE49-F238E27FC236}">
                <a16:creationId xmlns:a16="http://schemas.microsoft.com/office/drawing/2014/main" id="{70DAC5B4-1DC4-4F11-A696-34DEA6210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7100" y="3109520"/>
            <a:ext cx="1063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Европа</a:t>
            </a:r>
          </a:p>
        </p:txBody>
      </p:sp>
      <p:sp>
        <p:nvSpPr>
          <p:cNvPr id="23558" name="Text Box 5">
            <a:extLst>
              <a:ext uri="{FF2B5EF4-FFF2-40B4-BE49-F238E27FC236}">
                <a16:creationId xmlns:a16="http://schemas.microsoft.com/office/drawing/2014/main" id="{24B58853-1CE7-4A7F-8D7D-E9CE5D039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5099" y="3109520"/>
            <a:ext cx="2095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Северная Америка</a:t>
            </a:r>
          </a:p>
        </p:txBody>
      </p:sp>
      <p:sp>
        <p:nvSpPr>
          <p:cNvPr id="23559" name="Text Box 6">
            <a:extLst>
              <a:ext uri="{FF2B5EF4-FFF2-40B4-BE49-F238E27FC236}">
                <a16:creationId xmlns:a16="http://schemas.microsoft.com/office/drawing/2014/main" id="{CBA80DF8-B43C-465A-9797-C8CB95AAF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3875" y="4176320"/>
            <a:ext cx="111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Мексика</a:t>
            </a:r>
          </a:p>
        </p:txBody>
      </p:sp>
      <p:sp>
        <p:nvSpPr>
          <p:cNvPr id="23560" name="Text Box 7">
            <a:extLst>
              <a:ext uri="{FF2B5EF4-FFF2-40B4-BE49-F238E27FC236}">
                <a16:creationId xmlns:a16="http://schemas.microsoft.com/office/drawing/2014/main" id="{1D676FE0-FD07-4354-8A92-B472EF9A5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7900" y="4176320"/>
            <a:ext cx="1096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Канада</a:t>
            </a:r>
          </a:p>
        </p:txBody>
      </p:sp>
      <p:sp>
        <p:nvSpPr>
          <p:cNvPr id="23561" name="Text Box 8">
            <a:extLst>
              <a:ext uri="{FF2B5EF4-FFF2-40B4-BE49-F238E27FC236}">
                <a16:creationId xmlns:a16="http://schemas.microsoft.com/office/drawing/2014/main" id="{0E7935DD-11C0-410D-8238-B52E60FCC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1813" y="4176320"/>
            <a:ext cx="877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Испания</a:t>
            </a:r>
          </a:p>
        </p:txBody>
      </p:sp>
      <p:sp>
        <p:nvSpPr>
          <p:cNvPr id="23562" name="Text Box 9">
            <a:extLst>
              <a:ext uri="{FF2B5EF4-FFF2-40B4-BE49-F238E27FC236}">
                <a16:creationId xmlns:a16="http://schemas.microsoft.com/office/drawing/2014/main" id="{542E257B-6F71-4AE8-A012-301304420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100" y="4176320"/>
            <a:ext cx="1317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Германия</a:t>
            </a:r>
          </a:p>
        </p:txBody>
      </p:sp>
      <p:sp>
        <p:nvSpPr>
          <p:cNvPr id="23563" name="Text Box 10">
            <a:extLst>
              <a:ext uri="{FF2B5EF4-FFF2-40B4-BE49-F238E27FC236}">
                <a16:creationId xmlns:a16="http://schemas.microsoft.com/office/drawing/2014/main" id="{BA1DDD4C-C266-4558-87EF-A417DE451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100" y="5243120"/>
            <a:ext cx="1520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Ванкувер</a:t>
            </a:r>
          </a:p>
        </p:txBody>
      </p:sp>
      <p:sp>
        <p:nvSpPr>
          <p:cNvPr id="23564" name="Text Box 11">
            <a:extLst>
              <a:ext uri="{FF2B5EF4-FFF2-40B4-BE49-F238E27FC236}">
                <a16:creationId xmlns:a16="http://schemas.microsoft.com/office/drawing/2014/main" id="{D2CDCD0B-A5F8-4E2F-9BEF-0EA20C1EA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4099" y="6233720"/>
            <a:ext cx="1284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М. Ветер</a:t>
            </a:r>
          </a:p>
        </p:txBody>
      </p:sp>
      <p:sp>
        <p:nvSpPr>
          <p:cNvPr id="23565" name="Text Box 12">
            <a:extLst>
              <a:ext uri="{FF2B5EF4-FFF2-40B4-BE49-F238E27FC236}">
                <a16:creationId xmlns:a16="http://schemas.microsoft.com/office/drawing/2014/main" id="{E8BB8C2B-D2A4-4B16-B839-C484DE76D7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5300" y="6233720"/>
            <a:ext cx="116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Л. Чан</a:t>
            </a:r>
          </a:p>
        </p:txBody>
      </p:sp>
      <p:sp>
        <p:nvSpPr>
          <p:cNvPr id="23566" name="Text Box 13">
            <a:extLst>
              <a:ext uri="{FF2B5EF4-FFF2-40B4-BE49-F238E27FC236}">
                <a16:creationId xmlns:a16="http://schemas.microsoft.com/office/drawing/2014/main" id="{B0E5E264-A2A1-44AB-B3DF-07A3504BE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299" y="310952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67" name="Text Box 14">
            <a:extLst>
              <a:ext uri="{FF2B5EF4-FFF2-40B4-BE49-F238E27FC236}">
                <a16:creationId xmlns:a16="http://schemas.microsoft.com/office/drawing/2014/main" id="{AA9249B8-9708-4BCE-84CC-353DDFACF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5699" y="417632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68" name="Text Box 15">
            <a:extLst>
              <a:ext uri="{FF2B5EF4-FFF2-40B4-BE49-F238E27FC236}">
                <a16:creationId xmlns:a16="http://schemas.microsoft.com/office/drawing/2014/main" id="{158D05BA-E664-49E4-B9A1-4B6559D75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1899" y="417632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69" name="Text Box 16">
            <a:extLst>
              <a:ext uri="{FF2B5EF4-FFF2-40B4-BE49-F238E27FC236}">
                <a16:creationId xmlns:a16="http://schemas.microsoft.com/office/drawing/2014/main" id="{8C205D09-729B-4E95-96C3-9CD9C9D08D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3299" y="531932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70" name="Text Box 17">
            <a:extLst>
              <a:ext uri="{FF2B5EF4-FFF2-40B4-BE49-F238E27FC236}">
                <a16:creationId xmlns:a16="http://schemas.microsoft.com/office/drawing/2014/main" id="{C6D2F32D-08AD-4C6C-A5BE-CE696E724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1299" y="524312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71" name="Text Box 18">
            <a:extLst>
              <a:ext uri="{FF2B5EF4-FFF2-40B4-BE49-F238E27FC236}">
                <a16:creationId xmlns:a16="http://schemas.microsoft.com/office/drawing/2014/main" id="{7A05D31B-1320-4D78-A11C-969770B06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0699" y="623372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72" name="Line 19">
            <a:extLst>
              <a:ext uri="{FF2B5EF4-FFF2-40B4-BE49-F238E27FC236}">
                <a16:creationId xmlns:a16="http://schemas.microsoft.com/office/drawing/2014/main" id="{213B21BE-432B-469D-AE33-D2C52678B7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00499" y="2499920"/>
            <a:ext cx="1219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3" name="Line 20">
            <a:extLst>
              <a:ext uri="{FF2B5EF4-FFF2-40B4-BE49-F238E27FC236}">
                <a16:creationId xmlns:a16="http://schemas.microsoft.com/office/drawing/2014/main" id="{888EF992-40D9-4D64-9FA2-EA96FEE6E3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9699" y="2499920"/>
            <a:ext cx="2209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4" name="Line 21">
            <a:extLst>
              <a:ext uri="{FF2B5EF4-FFF2-40B4-BE49-F238E27FC236}">
                <a16:creationId xmlns:a16="http://schemas.microsoft.com/office/drawing/2014/main" id="{CE5F8954-8142-4D33-9B79-4F5EE14235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33699" y="349052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5" name="Line 22">
            <a:extLst>
              <a:ext uri="{FF2B5EF4-FFF2-40B4-BE49-F238E27FC236}">
                <a16:creationId xmlns:a16="http://schemas.microsoft.com/office/drawing/2014/main" id="{7D07D258-FCAB-4892-9A76-B13DBBCCC4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24299" y="3490520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6" name="Line 23">
            <a:extLst>
              <a:ext uri="{FF2B5EF4-FFF2-40B4-BE49-F238E27FC236}">
                <a16:creationId xmlns:a16="http://schemas.microsoft.com/office/drawing/2014/main" id="{04EF14BF-EC2F-43DD-BEE5-CA1EC6928A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91299" y="349052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7" name="Line 24">
            <a:extLst>
              <a:ext uri="{FF2B5EF4-FFF2-40B4-BE49-F238E27FC236}">
                <a16:creationId xmlns:a16="http://schemas.microsoft.com/office/drawing/2014/main" id="{91C00DFB-C381-4B90-927F-FBB1889A5E65}"/>
              </a:ext>
            </a:extLst>
          </p:cNvPr>
          <p:cNvSpPr>
            <a:spLocks noChangeShapeType="1"/>
          </p:cNvSpPr>
          <p:nvPr/>
        </p:nvSpPr>
        <p:spPr bwMode="auto">
          <a:xfrm>
            <a:off x="8881899" y="3490520"/>
            <a:ext cx="1143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8" name="Line 25">
            <a:extLst>
              <a:ext uri="{FF2B5EF4-FFF2-40B4-BE49-F238E27FC236}">
                <a16:creationId xmlns:a16="http://schemas.microsoft.com/office/drawing/2014/main" id="{7678A64E-6BEC-4638-A85C-1D11988F00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76499" y="4557320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9" name="Line 26">
            <a:extLst>
              <a:ext uri="{FF2B5EF4-FFF2-40B4-BE49-F238E27FC236}">
                <a16:creationId xmlns:a16="http://schemas.microsoft.com/office/drawing/2014/main" id="{E1DDCC34-3AE4-4599-AF9D-FA47E7203AB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9899" y="455732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0" name="Line 27">
            <a:extLst>
              <a:ext uri="{FF2B5EF4-FFF2-40B4-BE49-F238E27FC236}">
                <a16:creationId xmlns:a16="http://schemas.microsoft.com/office/drawing/2014/main" id="{598EFAB1-7E88-44AC-868D-07205C1804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5299" y="455732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1" name="Line 28">
            <a:extLst>
              <a:ext uri="{FF2B5EF4-FFF2-40B4-BE49-F238E27FC236}">
                <a16:creationId xmlns:a16="http://schemas.microsoft.com/office/drawing/2014/main" id="{F4E979D1-5B7A-422D-B8A9-4045F094A8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6299" y="455732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2" name="Line 29">
            <a:extLst>
              <a:ext uri="{FF2B5EF4-FFF2-40B4-BE49-F238E27FC236}">
                <a16:creationId xmlns:a16="http://schemas.microsoft.com/office/drawing/2014/main" id="{83141C4F-02AC-493F-8F94-7071A69746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43899" y="455732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3" name="Line 30">
            <a:extLst>
              <a:ext uri="{FF2B5EF4-FFF2-40B4-BE49-F238E27FC236}">
                <a16:creationId xmlns:a16="http://schemas.microsoft.com/office/drawing/2014/main" id="{3BD3CC63-B72B-401F-A67F-9935FFC0FF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24899" y="455732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4" name="Line 31">
            <a:extLst>
              <a:ext uri="{FF2B5EF4-FFF2-40B4-BE49-F238E27FC236}">
                <a16:creationId xmlns:a16="http://schemas.microsoft.com/office/drawing/2014/main" id="{3960016B-96EA-47F2-AB39-BF662C078EA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71699" y="577652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5" name="Line 32">
            <a:extLst>
              <a:ext uri="{FF2B5EF4-FFF2-40B4-BE49-F238E27FC236}">
                <a16:creationId xmlns:a16="http://schemas.microsoft.com/office/drawing/2014/main" id="{D8E360B9-E051-40F3-820E-1386AA606F4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2699" y="577652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6" name="Line 33">
            <a:extLst>
              <a:ext uri="{FF2B5EF4-FFF2-40B4-BE49-F238E27FC236}">
                <a16:creationId xmlns:a16="http://schemas.microsoft.com/office/drawing/2014/main" id="{CA81DE85-F3FD-4D7F-89AD-E99FDC79A7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91099" y="562412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7" name="Line 34">
            <a:extLst>
              <a:ext uri="{FF2B5EF4-FFF2-40B4-BE49-F238E27FC236}">
                <a16:creationId xmlns:a16="http://schemas.microsoft.com/office/drawing/2014/main" id="{1E6A75B6-686D-4BB1-93CA-C3F37D4F33D9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6899" y="562412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8" name="Text Box 35">
            <a:extLst>
              <a:ext uri="{FF2B5EF4-FFF2-40B4-BE49-F238E27FC236}">
                <a16:creationId xmlns:a16="http://schemas.microsoft.com/office/drawing/2014/main" id="{07BA2BB4-56FE-4817-A2FD-CB2CDE15E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9100" y="2195120"/>
            <a:ext cx="487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все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3589" name="Text Box 36">
            <a:extLst>
              <a:ext uri="{FF2B5EF4-FFF2-40B4-BE49-F238E27FC236}">
                <a16:creationId xmlns:a16="http://schemas.microsoft.com/office/drawing/2014/main" id="{2CBBEB41-6BA5-44F4-8C47-670812CDD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2900" y="3185720"/>
            <a:ext cx="96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область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3590" name="Text Box 37">
            <a:extLst>
              <a:ext uri="{FF2B5EF4-FFF2-40B4-BE49-F238E27FC236}">
                <a16:creationId xmlns:a16="http://schemas.microsoft.com/office/drawing/2014/main" id="{0BD70E72-D14B-479B-A1BD-2B28E06B8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9100" y="6309920"/>
            <a:ext cx="893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офис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3591" name="Line 38">
            <a:extLst>
              <a:ext uri="{FF2B5EF4-FFF2-40B4-BE49-F238E27FC236}">
                <a16:creationId xmlns:a16="http://schemas.microsoft.com/office/drawing/2014/main" id="{097018E8-4047-4FE1-AE20-FC667148A9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29499" y="570032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2" name="Line 39">
            <a:extLst>
              <a:ext uri="{FF2B5EF4-FFF2-40B4-BE49-F238E27FC236}">
                <a16:creationId xmlns:a16="http://schemas.microsoft.com/office/drawing/2014/main" id="{FDF112E9-AA89-410D-B961-0DD04CD2B45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0499" y="570032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3" name="Line 40">
            <a:extLst>
              <a:ext uri="{FF2B5EF4-FFF2-40B4-BE49-F238E27FC236}">
                <a16:creationId xmlns:a16="http://schemas.microsoft.com/office/drawing/2014/main" id="{BDF227BB-FFAE-4D56-A767-80A838E81F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53099" y="4557320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4" name="Line 41">
            <a:extLst>
              <a:ext uri="{FF2B5EF4-FFF2-40B4-BE49-F238E27FC236}">
                <a16:creationId xmlns:a16="http://schemas.microsoft.com/office/drawing/2014/main" id="{906668D3-44DF-41A8-BC91-E06A7B8AFF00}"/>
              </a:ext>
            </a:extLst>
          </p:cNvPr>
          <p:cNvSpPr>
            <a:spLocks noChangeShapeType="1"/>
          </p:cNvSpPr>
          <p:nvPr/>
        </p:nvSpPr>
        <p:spPr bwMode="auto">
          <a:xfrm>
            <a:off x="7815099" y="4557320"/>
            <a:ext cx="1066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5" name="Text Box 42">
            <a:extLst>
              <a:ext uri="{FF2B5EF4-FFF2-40B4-BE49-F238E27FC236}">
                <a16:creationId xmlns:a16="http://schemas.microsoft.com/office/drawing/2014/main" id="{8DFC84D5-2503-44EE-88A1-02D2DA8833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2900" y="4252520"/>
            <a:ext cx="111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страна</a:t>
            </a:r>
          </a:p>
        </p:txBody>
      </p:sp>
      <p:sp>
        <p:nvSpPr>
          <p:cNvPr id="23596" name="Line 43">
            <a:extLst>
              <a:ext uri="{FF2B5EF4-FFF2-40B4-BE49-F238E27FC236}">
                <a16:creationId xmlns:a16="http://schemas.microsoft.com/office/drawing/2014/main" id="{05D8ED0B-CE5B-4DCA-961E-A3A8C337B629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3899" y="257612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7" name="Line 44">
            <a:extLst>
              <a:ext uri="{FF2B5EF4-FFF2-40B4-BE49-F238E27FC236}">
                <a16:creationId xmlns:a16="http://schemas.microsoft.com/office/drawing/2014/main" id="{3555D216-A5C2-4C5C-9EA7-761574C3BF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3899" y="364292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8" name="Line 45">
            <a:extLst>
              <a:ext uri="{FF2B5EF4-FFF2-40B4-BE49-F238E27FC236}">
                <a16:creationId xmlns:a16="http://schemas.microsoft.com/office/drawing/2014/main" id="{9FE216B6-961A-4D2F-945A-74A57CA28BF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3899" y="463352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9" name="Line 46">
            <a:extLst>
              <a:ext uri="{FF2B5EF4-FFF2-40B4-BE49-F238E27FC236}">
                <a16:creationId xmlns:a16="http://schemas.microsoft.com/office/drawing/2014/main" id="{9AFC9512-28A4-4B03-8936-66012899C7E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3899" y="570032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600" name="Text Box 47">
            <a:extLst>
              <a:ext uri="{FF2B5EF4-FFF2-40B4-BE49-F238E27FC236}">
                <a16:creationId xmlns:a16="http://schemas.microsoft.com/office/drawing/2014/main" id="{EDD652BF-AEC7-425B-B41C-F8EE2040E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0900" y="5319320"/>
            <a:ext cx="116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Торонто</a:t>
            </a:r>
          </a:p>
        </p:txBody>
      </p:sp>
      <p:sp>
        <p:nvSpPr>
          <p:cNvPr id="23601" name="Text Box 48">
            <a:extLst>
              <a:ext uri="{FF2B5EF4-FFF2-40B4-BE49-F238E27FC236}">
                <a16:creationId xmlns:a16="http://schemas.microsoft.com/office/drawing/2014/main" id="{00A62E64-EB9A-422F-860A-CA2888490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3099" y="5319320"/>
            <a:ext cx="133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Франкфурт</a:t>
            </a:r>
          </a:p>
        </p:txBody>
      </p:sp>
      <p:sp>
        <p:nvSpPr>
          <p:cNvPr id="23602" name="Text Box 49">
            <a:extLst>
              <a:ext uri="{FF2B5EF4-FFF2-40B4-BE49-F238E27FC236}">
                <a16:creationId xmlns:a16="http://schemas.microsoft.com/office/drawing/2014/main" id="{FA9B6B3B-1FFA-48D4-A6EA-BCFB2AAD4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9100" y="5319320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город</a:t>
            </a:r>
            <a:endParaRPr lang="en-US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>
            <a:extLst>
              <a:ext uri="{FF2B5EF4-FFF2-40B4-BE49-F238E27FC236}">
                <a16:creationId xmlns:a16="http://schemas.microsoft.com/office/drawing/2014/main" id="{F7EDDE37-0B0B-47D8-AF6D-8416ECA301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4246" y="799750"/>
            <a:ext cx="9973112" cy="70643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" altLang="ru-RU" sz="3200" b="1" dirty="0">
                <a:solidFill>
                  <a:srgbClr val="FFC000"/>
                </a:solidFill>
              </a:rPr>
              <a:t>Меры куба данных </a:t>
            </a:r>
            <a:r>
              <a:rPr lang="ru" altLang="ru-RU" sz="3200" dirty="0">
                <a:solidFill>
                  <a:srgbClr val="FFC000"/>
                </a:solidFill>
              </a:rPr>
              <a:t>: три категории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41423CFA-6EBA-4E75-AE10-C459382BA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3732" y="1937857"/>
            <a:ext cx="10427516" cy="4756558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</a:pPr>
            <a:r>
              <a:rPr lang="ru" altLang="ru-RU" sz="2400" u="sng" dirty="0">
                <a:solidFill>
                  <a:schemeClr val="hlink"/>
                </a:solidFill>
              </a:rPr>
              <a:t>Распределительный </a:t>
            </a:r>
            <a:r>
              <a:rPr lang="ru" altLang="ru-RU" sz="2400" dirty="0"/>
              <a:t>: если результат, полученный путем применения функции к </a:t>
            </a:r>
            <a:r>
              <a:rPr lang="ru" altLang="ru-RU" sz="2400" i="1" dirty="0"/>
              <a:t>n </a:t>
            </a:r>
            <a:r>
              <a:rPr lang="ru" altLang="ru-RU" sz="2400" dirty="0"/>
              <a:t>совокупным значениям, совпадает с результатом, полученным путем применения функции ко всем данным без разделения.</a:t>
            </a:r>
          </a:p>
          <a:p>
            <a:pPr lvl="2" eaLnBrk="1" hangingPunct="1">
              <a:lnSpc>
                <a:spcPct val="110000"/>
              </a:lnSpc>
            </a:pPr>
            <a:r>
              <a:rPr lang="ru" altLang="ru-RU" sz="2000" dirty="0"/>
              <a:t>Например, count(), sum(), min(), max()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400" u="sng" dirty="0">
                <a:solidFill>
                  <a:schemeClr val="hlink"/>
                </a:solidFill>
              </a:rPr>
              <a:t>Алгебраический </a:t>
            </a:r>
            <a:r>
              <a:rPr lang="ru" altLang="ru-RU" sz="2400" dirty="0">
                <a:solidFill>
                  <a:srgbClr val="121328"/>
                </a:solidFill>
              </a:rPr>
              <a:t>:</a:t>
            </a:r>
            <a:r>
              <a:rPr lang="ru" altLang="ru-RU" sz="2400" dirty="0">
                <a:solidFill>
                  <a:schemeClr val="hlink"/>
                </a:solidFill>
              </a:rPr>
              <a:t> </a:t>
            </a:r>
            <a:r>
              <a:rPr lang="ru" altLang="ru-RU" sz="2400" dirty="0"/>
              <a:t>если его можно вычислить с помощью алгебраической функции с </a:t>
            </a:r>
            <a:r>
              <a:rPr lang="ru" altLang="ru-RU" sz="2400" i="1" dirty="0"/>
              <a:t>M </a:t>
            </a:r>
            <a:r>
              <a:rPr lang="ru" altLang="ru-RU" sz="2400" dirty="0"/>
              <a:t>аргументами (где </a:t>
            </a:r>
            <a:r>
              <a:rPr lang="ru" altLang="ru-RU" sz="2400" i="1" dirty="0"/>
              <a:t>M </a:t>
            </a:r>
            <a:r>
              <a:rPr lang="ru" altLang="ru-RU" sz="2400" dirty="0"/>
              <a:t>— ограниченное целое число), каждый из которых получается применением распределительной агрегатной функции</a:t>
            </a:r>
            <a:endParaRPr lang="en-US" altLang="ru-RU" sz="2400" dirty="0">
              <a:solidFill>
                <a:srgbClr val="121328"/>
              </a:solidFill>
            </a:endParaRPr>
          </a:p>
          <a:p>
            <a:pPr lvl="2" eaLnBrk="1" hangingPunct="1">
              <a:lnSpc>
                <a:spcPct val="110000"/>
              </a:lnSpc>
            </a:pPr>
            <a:r>
              <a:rPr lang="ru" altLang="ru-RU" sz="2000" dirty="0">
                <a:solidFill>
                  <a:srgbClr val="121328"/>
                </a:solidFill>
              </a:rPr>
              <a:t>Например,</a:t>
            </a:r>
            <a:r>
              <a:rPr lang="ru" altLang="ru-RU" sz="2000" dirty="0">
                <a:solidFill>
                  <a:schemeClr val="hlink"/>
                </a:solidFill>
              </a:rPr>
              <a:t>  </a:t>
            </a:r>
            <a:r>
              <a:rPr lang="ru" altLang="ru-RU" sz="2000" dirty="0">
                <a:solidFill>
                  <a:srgbClr val="121328"/>
                </a:solidFill>
              </a:rPr>
              <a:t>avg(), </a:t>
            </a:r>
            <a:r>
              <a:rPr lang="ru" altLang="ru-RU" sz="2000" dirty="0" err="1">
                <a:solidFill>
                  <a:srgbClr val="121328"/>
                </a:solidFill>
              </a:rPr>
              <a:t>min_N </a:t>
            </a:r>
            <a:r>
              <a:rPr lang="ru" altLang="ru-RU" sz="2000" dirty="0">
                <a:solidFill>
                  <a:srgbClr val="121328"/>
                </a:solidFill>
              </a:rPr>
              <a:t>(), </a:t>
            </a:r>
            <a:r>
              <a:rPr lang="ru" altLang="ru-RU" sz="2000" dirty="0" err="1">
                <a:solidFill>
                  <a:srgbClr val="121328"/>
                </a:solidFill>
              </a:rPr>
              <a:t>стандартное_отклонение </a:t>
            </a:r>
            <a:r>
              <a:rPr lang="ru" altLang="ru-RU" sz="2000" dirty="0">
                <a:solidFill>
                  <a:srgbClr val="121328"/>
                </a:solidFill>
              </a:rPr>
              <a:t>()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400" u="sng" dirty="0">
                <a:solidFill>
                  <a:schemeClr val="hlink"/>
                </a:solidFill>
              </a:rPr>
              <a:t>Целостный </a:t>
            </a:r>
            <a:r>
              <a:rPr lang="ru" altLang="ru-RU" sz="2400" dirty="0">
                <a:solidFill>
                  <a:schemeClr val="hlink"/>
                </a:solidFill>
              </a:rPr>
              <a:t>: </a:t>
            </a:r>
            <a:r>
              <a:rPr lang="ru" altLang="ru-RU" sz="2400" dirty="0"/>
              <a:t>если нет постоянной границы размера хранилища, необходимого для описания </a:t>
            </a:r>
            <a:r>
              <a:rPr lang="ru" altLang="ru-RU" sz="2400" dirty="0" err="1"/>
              <a:t>субагрегата </a:t>
            </a:r>
            <a:r>
              <a:rPr lang="ru" altLang="ru-RU" sz="2400" dirty="0"/>
              <a:t>.</a:t>
            </a:r>
            <a:r>
              <a:rPr lang="ru" altLang="ru-RU" sz="2400" dirty="0">
                <a:solidFill>
                  <a:schemeClr val="hlink"/>
                </a:solidFill>
              </a:rPr>
              <a:t>  </a:t>
            </a:r>
          </a:p>
          <a:p>
            <a:pPr lvl="2" eaLnBrk="1" hangingPunct="1">
              <a:lnSpc>
                <a:spcPct val="110000"/>
              </a:lnSpc>
            </a:pPr>
            <a:r>
              <a:rPr lang="ru" altLang="ru-RU" sz="2000" dirty="0"/>
              <a:t>Например, медиана(), режим(), ранг()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>
            <a:extLst>
              <a:ext uri="{FF2B5EF4-FFF2-40B4-BE49-F238E27FC236}">
                <a16:creationId xmlns:a16="http://schemas.microsoft.com/office/drawing/2014/main" id="{C15C0738-9E3F-4E7F-8EEC-BCEA231F1A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7"/>
            <a:ext cx="11029616" cy="783744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C000"/>
                </a:solidFill>
              </a:rPr>
              <a:t>Многомерные данные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D18A0B6B-C3D4-4E35-B8BC-B8AA231E2D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1" y="1936751"/>
            <a:ext cx="8302625" cy="483782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/>
            <a:r>
              <a:rPr lang="ru" altLang="ru-RU" dirty="0"/>
              <a:t>Объем продаж в зависимости от продукта, месяца и региона</a:t>
            </a:r>
          </a:p>
        </p:txBody>
      </p:sp>
      <p:sp>
        <p:nvSpPr>
          <p:cNvPr id="26629" name="AutoShape 4">
            <a:extLst>
              <a:ext uri="{FF2B5EF4-FFF2-40B4-BE49-F238E27FC236}">
                <a16:creationId xmlns:a16="http://schemas.microsoft.com/office/drawing/2014/main" id="{73316D1C-F2B2-4555-BD56-5472218DE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3130550"/>
            <a:ext cx="3263900" cy="2882900"/>
          </a:xfrm>
          <a:prstGeom prst="cube">
            <a:avLst>
              <a:gd name="adj" fmla="val 2499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6630" name="Line 5">
            <a:extLst>
              <a:ext uri="{FF2B5EF4-FFF2-40B4-BE49-F238E27FC236}">
                <a16:creationId xmlns:a16="http://schemas.microsoft.com/office/drawing/2014/main" id="{63626BB2-1395-4603-94A2-FDA402249BD8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1910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1" name="Line 6">
            <a:extLst>
              <a:ext uri="{FF2B5EF4-FFF2-40B4-BE49-F238E27FC236}">
                <a16:creationId xmlns:a16="http://schemas.microsoft.com/office/drawing/2014/main" id="{414AF3F8-E2C4-4C74-9A2F-00AC0E7969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4958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2" name="Line 7">
            <a:extLst>
              <a:ext uri="{FF2B5EF4-FFF2-40B4-BE49-F238E27FC236}">
                <a16:creationId xmlns:a16="http://schemas.microsoft.com/office/drawing/2014/main" id="{83A89595-ADDC-427A-8ACE-100C05B064F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8768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3" name="Line 8">
            <a:extLst>
              <a:ext uri="{FF2B5EF4-FFF2-40B4-BE49-F238E27FC236}">
                <a16:creationId xmlns:a16="http://schemas.microsoft.com/office/drawing/2014/main" id="{79EF2306-975E-4649-AEB7-3AF61BC46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1816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4" name="Line 9">
            <a:extLst>
              <a:ext uri="{FF2B5EF4-FFF2-40B4-BE49-F238E27FC236}">
                <a16:creationId xmlns:a16="http://schemas.microsoft.com/office/drawing/2014/main" id="{2B6ACB76-EA5E-48DE-BF6B-2E7519EBD8E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4864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5" name="Line 10">
            <a:extLst>
              <a:ext uri="{FF2B5EF4-FFF2-40B4-BE49-F238E27FC236}">
                <a16:creationId xmlns:a16="http://schemas.microsoft.com/office/drawing/2014/main" id="{18612848-C058-4393-9254-F3F7823FE80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7912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6" name="Line 11">
            <a:extLst>
              <a:ext uri="{FF2B5EF4-FFF2-40B4-BE49-F238E27FC236}">
                <a16:creationId xmlns:a16="http://schemas.microsoft.com/office/drawing/2014/main" id="{24EFFC83-CC33-43FD-96B4-4B446FA609C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7" name="Line 12">
            <a:extLst>
              <a:ext uri="{FF2B5EF4-FFF2-40B4-BE49-F238E27FC236}">
                <a16:creationId xmlns:a16="http://schemas.microsoft.com/office/drawing/2014/main" id="{D4CF0A59-AD38-4239-B745-D6504A4C101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8" name="Line 13">
            <a:extLst>
              <a:ext uri="{FF2B5EF4-FFF2-40B4-BE49-F238E27FC236}">
                <a16:creationId xmlns:a16="http://schemas.microsoft.com/office/drawing/2014/main" id="{76A7F6D3-9380-4A97-81D0-0DC9E71152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9" name="Line 14">
            <a:extLst>
              <a:ext uri="{FF2B5EF4-FFF2-40B4-BE49-F238E27FC236}">
                <a16:creationId xmlns:a16="http://schemas.microsoft.com/office/drawing/2014/main" id="{10E53233-7DB9-4E7D-9399-64FEA857CD1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0" name="Line 15">
            <a:extLst>
              <a:ext uri="{FF2B5EF4-FFF2-40B4-BE49-F238E27FC236}">
                <a16:creationId xmlns:a16="http://schemas.microsoft.com/office/drawing/2014/main" id="{0BF259BE-951D-4ADC-80B9-FC64C985417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1" name="Line 16">
            <a:extLst>
              <a:ext uri="{FF2B5EF4-FFF2-40B4-BE49-F238E27FC236}">
                <a16:creationId xmlns:a16="http://schemas.microsoft.com/office/drawing/2014/main" id="{C1F7336E-7E9B-4CD7-8777-371514CF9F6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2" name="Line 17">
            <a:extLst>
              <a:ext uri="{FF2B5EF4-FFF2-40B4-BE49-F238E27FC236}">
                <a16:creationId xmlns:a16="http://schemas.microsoft.com/office/drawing/2014/main" id="{5127B262-8DB9-446F-9374-70DE01182B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3124200"/>
            <a:ext cx="762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3" name="Line 18">
            <a:extLst>
              <a:ext uri="{FF2B5EF4-FFF2-40B4-BE49-F238E27FC236}">
                <a16:creationId xmlns:a16="http://schemas.microsoft.com/office/drawing/2014/main" id="{3AD46BA9-E49A-4F39-9AA6-0AB5CC8B84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4" name="Line 19">
            <a:extLst>
              <a:ext uri="{FF2B5EF4-FFF2-40B4-BE49-F238E27FC236}">
                <a16:creationId xmlns:a16="http://schemas.microsoft.com/office/drawing/2014/main" id="{E5ED5F51-8E66-4A84-9753-6547CB5371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5" name="Line 20">
            <a:extLst>
              <a:ext uri="{FF2B5EF4-FFF2-40B4-BE49-F238E27FC236}">
                <a16:creationId xmlns:a16="http://schemas.microsoft.com/office/drawing/2014/main" id="{2127CA7C-2A85-46E4-BD7D-8759C2119A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6" name="Line 21">
            <a:extLst>
              <a:ext uri="{FF2B5EF4-FFF2-40B4-BE49-F238E27FC236}">
                <a16:creationId xmlns:a16="http://schemas.microsoft.com/office/drawing/2014/main" id="{318A0DC6-F396-4009-ABBA-D876B875EF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768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7" name="Line 22">
            <a:extLst>
              <a:ext uri="{FF2B5EF4-FFF2-40B4-BE49-F238E27FC236}">
                <a16:creationId xmlns:a16="http://schemas.microsoft.com/office/drawing/2014/main" id="{E40AB2AD-47DB-4807-9860-368789F841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16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8" name="Line 23">
            <a:extLst>
              <a:ext uri="{FF2B5EF4-FFF2-40B4-BE49-F238E27FC236}">
                <a16:creationId xmlns:a16="http://schemas.microsoft.com/office/drawing/2014/main" id="{AE56B625-3F81-4231-9C75-EAEB337418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352800"/>
            <a:ext cx="2514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9" name="Line 24">
            <a:extLst>
              <a:ext uri="{FF2B5EF4-FFF2-40B4-BE49-F238E27FC236}">
                <a16:creationId xmlns:a16="http://schemas.microsoft.com/office/drawing/2014/main" id="{0D925B5D-79C9-42EE-A033-05DF372F038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5814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0" name="Line 25">
            <a:extLst>
              <a:ext uri="{FF2B5EF4-FFF2-40B4-BE49-F238E27FC236}">
                <a16:creationId xmlns:a16="http://schemas.microsoft.com/office/drawing/2014/main" id="{8A3BBB4E-5BAD-424E-8EF1-3B4F54D42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1" name="Line 26">
            <a:extLst>
              <a:ext uri="{FF2B5EF4-FFF2-40B4-BE49-F238E27FC236}">
                <a16:creationId xmlns:a16="http://schemas.microsoft.com/office/drawing/2014/main" id="{AB83B71F-882F-4E0F-BA55-99F89525B5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35280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2" name="Line 27">
            <a:extLst>
              <a:ext uri="{FF2B5EF4-FFF2-40B4-BE49-F238E27FC236}">
                <a16:creationId xmlns:a16="http://schemas.microsoft.com/office/drawing/2014/main" id="{C074462F-2225-493E-8604-71ABD30FD7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3505200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3" name="Line 28">
            <a:extLst>
              <a:ext uri="{FF2B5EF4-FFF2-40B4-BE49-F238E27FC236}">
                <a16:creationId xmlns:a16="http://schemas.microsoft.com/office/drawing/2014/main" id="{DC9FEAC8-0AFA-42EE-A507-98AF1CA0DE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388620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4" name="Line 29">
            <a:extLst>
              <a:ext uri="{FF2B5EF4-FFF2-40B4-BE49-F238E27FC236}">
                <a16:creationId xmlns:a16="http://schemas.microsoft.com/office/drawing/2014/main" id="{70A12311-875F-4361-9637-A91A10DCCB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426720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5" name="Line 30">
            <a:extLst>
              <a:ext uri="{FF2B5EF4-FFF2-40B4-BE49-F238E27FC236}">
                <a16:creationId xmlns:a16="http://schemas.microsoft.com/office/drawing/2014/main" id="{D0A5FFA1-CBC2-45DA-ACE7-897CDBCD63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457200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6" name="Line 31">
            <a:extLst>
              <a:ext uri="{FF2B5EF4-FFF2-40B4-BE49-F238E27FC236}">
                <a16:creationId xmlns:a16="http://schemas.microsoft.com/office/drawing/2014/main" id="{57F635C2-5907-467C-9F36-23BBF198ED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487680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7" name="Line 32">
            <a:extLst>
              <a:ext uri="{FF2B5EF4-FFF2-40B4-BE49-F238E27FC236}">
                <a16:creationId xmlns:a16="http://schemas.microsoft.com/office/drawing/2014/main" id="{3E00C864-EB4A-4E1E-BCC3-1B797B2514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5105400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8" name="Rectangle 33">
            <a:extLst>
              <a:ext uri="{FF2B5EF4-FFF2-40B4-BE49-F238E27FC236}">
                <a16:creationId xmlns:a16="http://schemas.microsoft.com/office/drawing/2014/main" id="{6904C7AF-E353-47D9-80EE-E6531B02D7AF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1866929" y="4525792"/>
            <a:ext cx="1142942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Продукт</a:t>
            </a:r>
          </a:p>
        </p:txBody>
      </p:sp>
      <p:sp>
        <p:nvSpPr>
          <p:cNvPr id="26659" name="Rectangle 34">
            <a:extLst>
              <a:ext uri="{FF2B5EF4-FFF2-40B4-BE49-F238E27FC236}">
                <a16:creationId xmlns:a16="http://schemas.microsoft.com/office/drawing/2014/main" id="{5F231992-25F3-4230-8618-C1D7AA3078D1}"/>
              </a:ext>
            </a:extLst>
          </p:cNvPr>
          <p:cNvSpPr>
            <a:spLocks noChangeArrowheads="1"/>
          </p:cNvSpPr>
          <p:nvPr/>
        </p:nvSpPr>
        <p:spPr bwMode="auto">
          <a:xfrm rot="18720000">
            <a:off x="2166821" y="2870137"/>
            <a:ext cx="1329810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dirty="0">
                <a:latin typeface="Times New Roman" panose="02020603050405020304" pitchFamily="18" charset="0"/>
              </a:rPr>
              <a:t>Область</a:t>
            </a:r>
          </a:p>
        </p:txBody>
      </p:sp>
      <p:sp>
        <p:nvSpPr>
          <p:cNvPr id="26660" name="Rectangle 35">
            <a:extLst>
              <a:ext uri="{FF2B5EF4-FFF2-40B4-BE49-F238E27FC236}">
                <a16:creationId xmlns:a16="http://schemas.microsoft.com/office/drawing/2014/main" id="{B3443222-20D8-4537-85D3-7465770B6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1725" y="6003926"/>
            <a:ext cx="1006686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Месяц</a:t>
            </a:r>
          </a:p>
        </p:txBody>
      </p:sp>
      <p:sp>
        <p:nvSpPr>
          <p:cNvPr id="26661" name="Line 36">
            <a:extLst>
              <a:ext uri="{FF2B5EF4-FFF2-40B4-BE49-F238E27FC236}">
                <a16:creationId xmlns:a16="http://schemas.microsoft.com/office/drawing/2014/main" id="{CD88FA63-41E7-461D-BB13-35DF49D71C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35814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2" name="Line 37">
            <a:extLst>
              <a:ext uri="{FF2B5EF4-FFF2-40B4-BE49-F238E27FC236}">
                <a16:creationId xmlns:a16="http://schemas.microsoft.com/office/drawing/2014/main" id="{6DB913E5-C5AB-4A94-8FDC-7F15B626B21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3" name="Rectangle 38">
            <a:extLst>
              <a:ext uri="{FF2B5EF4-FFF2-40B4-BE49-F238E27FC236}">
                <a16:creationId xmlns:a16="http://schemas.microsoft.com/office/drawing/2014/main" id="{4276EDF8-6183-4994-8E10-02FD946B6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362200"/>
            <a:ext cx="4167936" cy="708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b="1">
                <a:latin typeface="Times New Roman" panose="02020603050405020304" pitchFamily="18" charset="0"/>
              </a:rPr>
              <a:t>Размеры: </a:t>
            </a:r>
            <a:r>
              <a:rPr lang="ru" altLang="ru-RU" sz="2000" b="1" i="1">
                <a:latin typeface="Times New Roman" panose="02020603050405020304" pitchFamily="18" charset="0"/>
              </a:rPr>
              <a:t>продукт, местоположение, время</a:t>
            </a:r>
          </a:p>
          <a:p>
            <a:r>
              <a:rPr lang="ru" altLang="ru-RU" sz="2000" b="1">
                <a:latin typeface="Times New Roman" panose="02020603050405020304" pitchFamily="18" charset="0"/>
              </a:rPr>
              <a:t>Иерархические пути суммирования</a:t>
            </a:r>
          </a:p>
        </p:txBody>
      </p:sp>
      <p:sp>
        <p:nvSpPr>
          <p:cNvPr id="26664" name="Rectangle 39">
            <a:extLst>
              <a:ext uri="{FF2B5EF4-FFF2-40B4-BE49-F238E27FC236}">
                <a16:creationId xmlns:a16="http://schemas.microsoft.com/office/drawing/2014/main" id="{E55DD099-4815-460F-AF70-BA17654D3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276601"/>
            <a:ext cx="3844642" cy="2247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b="1">
                <a:latin typeface="Times New Roman" panose="02020603050405020304" pitchFamily="18" charset="0"/>
              </a:rPr>
              <a:t>Отрасль Регион Год</a:t>
            </a:r>
          </a:p>
          <a:p>
            <a:endParaRPr lang="en-US" altLang="ru-RU" sz="2000" b="1">
              <a:latin typeface="Times New Roman" panose="02020603050405020304" pitchFamily="18" charset="0"/>
            </a:endParaRPr>
          </a:p>
          <a:p>
            <a:r>
              <a:rPr lang="ru" altLang="ru-RU" sz="2000" b="1">
                <a:latin typeface="Times New Roman" panose="02020603050405020304" pitchFamily="18" charset="0"/>
              </a:rPr>
              <a:t>Категория Страна Квартал</a:t>
            </a:r>
          </a:p>
          <a:p>
            <a:endParaRPr lang="en-US" altLang="ru-RU" sz="2000" b="1">
              <a:latin typeface="Times New Roman" panose="02020603050405020304" pitchFamily="18" charset="0"/>
            </a:endParaRPr>
          </a:p>
          <a:p>
            <a:r>
              <a:rPr lang="ru" altLang="ru-RU" sz="2000" b="1">
                <a:latin typeface="Times New Roman" panose="02020603050405020304" pitchFamily="18" charset="0"/>
              </a:rPr>
              <a:t>Продукт Город Месяц Неделя</a:t>
            </a:r>
          </a:p>
          <a:p>
            <a:endParaRPr lang="en-US" altLang="ru-RU" sz="2000" b="1">
              <a:latin typeface="Times New Roman" panose="02020603050405020304" pitchFamily="18" charset="0"/>
            </a:endParaRPr>
          </a:p>
          <a:p>
            <a:r>
              <a:rPr lang="ru" altLang="ru-RU" sz="2000" b="1">
                <a:latin typeface="Times New Roman" panose="02020603050405020304" pitchFamily="18" charset="0"/>
              </a:rPr>
              <a:t>День офиса</a:t>
            </a:r>
          </a:p>
        </p:txBody>
      </p:sp>
      <p:sp>
        <p:nvSpPr>
          <p:cNvPr id="26665" name="Line 40">
            <a:extLst>
              <a:ext uri="{FF2B5EF4-FFF2-40B4-BE49-F238E27FC236}">
                <a16:creationId xmlns:a16="http://schemas.microsoft.com/office/drawing/2014/main" id="{2938EB5F-9C21-43DB-9D0B-1F6A1EB5CEF5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657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6" name="Line 41">
            <a:extLst>
              <a:ext uri="{FF2B5EF4-FFF2-40B4-BE49-F238E27FC236}">
                <a16:creationId xmlns:a16="http://schemas.microsoft.com/office/drawing/2014/main" id="{5FE96202-0DCD-433B-9A02-BE47717DF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3657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7" name="Line 42">
            <a:extLst>
              <a:ext uri="{FF2B5EF4-FFF2-40B4-BE49-F238E27FC236}">
                <a16:creationId xmlns:a16="http://schemas.microsoft.com/office/drawing/2014/main" id="{C2CC5429-0712-432E-BA74-230F8790D2AF}"/>
              </a:ext>
            </a:extLst>
          </p:cNvPr>
          <p:cNvSpPr>
            <a:spLocks noChangeShapeType="1"/>
          </p:cNvSpPr>
          <p:nvPr/>
        </p:nvSpPr>
        <p:spPr bwMode="auto">
          <a:xfrm>
            <a:off x="9448800" y="3657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8" name="Line 43">
            <a:extLst>
              <a:ext uri="{FF2B5EF4-FFF2-40B4-BE49-F238E27FC236}">
                <a16:creationId xmlns:a16="http://schemas.microsoft.com/office/drawing/2014/main" id="{04134671-DF36-4F64-9FD2-76AD0D0E8665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267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9" name="Line 44">
            <a:extLst>
              <a:ext uri="{FF2B5EF4-FFF2-40B4-BE49-F238E27FC236}">
                <a16:creationId xmlns:a16="http://schemas.microsoft.com/office/drawing/2014/main" id="{6BF01AB7-805A-42B4-86A5-547EDA6B69F1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4267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0" name="Line 45">
            <a:extLst>
              <a:ext uri="{FF2B5EF4-FFF2-40B4-BE49-F238E27FC236}">
                <a16:creationId xmlns:a16="http://schemas.microsoft.com/office/drawing/2014/main" id="{849B5810-315A-4F6D-938D-AAE320FC9DB5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4876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1" name="Line 46">
            <a:extLst>
              <a:ext uri="{FF2B5EF4-FFF2-40B4-BE49-F238E27FC236}">
                <a16:creationId xmlns:a16="http://schemas.microsoft.com/office/drawing/2014/main" id="{55397F2D-1EDB-422D-A707-B11F2D8540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0" y="42672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2" name="Line 47">
            <a:extLst>
              <a:ext uri="{FF2B5EF4-FFF2-40B4-BE49-F238E27FC236}">
                <a16:creationId xmlns:a16="http://schemas.microsoft.com/office/drawing/2014/main" id="{5A30F29F-0D96-4ABE-B21B-DFDC46CF0A9E}"/>
              </a:ext>
            </a:extLst>
          </p:cNvPr>
          <p:cNvSpPr>
            <a:spLocks noChangeShapeType="1"/>
          </p:cNvSpPr>
          <p:nvPr/>
        </p:nvSpPr>
        <p:spPr bwMode="auto">
          <a:xfrm>
            <a:off x="9601200" y="3657600"/>
            <a:ext cx="5334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3" name="Line 48">
            <a:extLst>
              <a:ext uri="{FF2B5EF4-FFF2-40B4-BE49-F238E27FC236}">
                <a16:creationId xmlns:a16="http://schemas.microsoft.com/office/drawing/2014/main" id="{79489BD4-580F-4496-9691-87754F5D117A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0" y="48006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4" name="Line 49">
            <a:extLst>
              <a:ext uri="{FF2B5EF4-FFF2-40B4-BE49-F238E27FC236}">
                <a16:creationId xmlns:a16="http://schemas.microsoft.com/office/drawing/2014/main" id="{5743D27E-F249-42AD-B5AF-FA930050A0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25000" y="48006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>
            <a:extLst>
              <a:ext uri="{FF2B5EF4-FFF2-40B4-BE49-F238E27FC236}">
                <a16:creationId xmlns:a16="http://schemas.microsoft.com/office/drawing/2014/main" id="{082BA65E-CD6C-4E9C-8CC7-BB43DC5427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02570" y="770642"/>
            <a:ext cx="9151448" cy="577850"/>
          </a:xfrm>
          <a:noFill/>
        </p:spPr>
        <p:txBody>
          <a:bodyPr vert="horz" lIns="90488" tIns="44450" rIns="90488" bIns="44450" rtlCol="0" anchor="ctr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C000"/>
                </a:solidFill>
              </a:rPr>
              <a:t>Образец куба данных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C54810A1-A038-4F5E-AAB8-0DBCD223A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8850" y="6191250"/>
            <a:ext cx="8001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Font typeface="Monotype Sorts" pitchFamily="2" charset="2"/>
              <a:buNone/>
            </a:pPr>
            <a:endParaRPr lang="ru-RU" altLang="ru-RU" sz="2000">
              <a:latin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C5AFA3-5930-4324-B66B-135BE4315B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2150" y="1985977"/>
            <a:ext cx="8001001" cy="461326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>
            <a:extLst>
              <a:ext uri="{FF2B5EF4-FFF2-40B4-BE49-F238E27FC236}">
                <a16:creationId xmlns:a16="http://schemas.microsoft.com/office/drawing/2014/main" id="{13BD840F-369C-4BF6-9AA7-D8841ED1D2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21844"/>
          </a:xfrm>
        </p:spPr>
        <p:txBody>
          <a:bodyPr/>
          <a:lstStyle/>
          <a:p>
            <a:pPr algn="ctr" eaLnBrk="1" hangingPunct="1"/>
            <a:r>
              <a:rPr lang="ru" altLang="zh-CN" dirty="0">
                <a:solidFill>
                  <a:srgbClr val="FFC000"/>
                </a:solidFill>
                <a:ea typeface="SimSun" panose="02010600030101010101" pitchFamily="2" charset="-122"/>
              </a:rPr>
              <a:t>Кубоиды, соответствующие кубу</a:t>
            </a:r>
          </a:p>
        </p:txBody>
      </p:sp>
      <p:sp>
        <p:nvSpPr>
          <p:cNvPr id="28676" name="AutoShape 3">
            <a:extLst>
              <a:ext uri="{FF2B5EF4-FFF2-40B4-BE49-F238E27FC236}">
                <a16:creationId xmlns:a16="http://schemas.microsoft.com/office/drawing/2014/main" id="{5B47ED7D-A053-4ABA-80B6-8A0DDCAB1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7867" y="2508849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77" name="AutoShape 4">
            <a:extLst>
              <a:ext uri="{FF2B5EF4-FFF2-40B4-BE49-F238E27FC236}">
                <a16:creationId xmlns:a16="http://schemas.microsoft.com/office/drawing/2014/main" id="{C3A7FA59-878E-470A-811A-3845672E3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4867" y="3270849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78" name="AutoShape 5">
            <a:extLst>
              <a:ext uri="{FF2B5EF4-FFF2-40B4-BE49-F238E27FC236}">
                <a16:creationId xmlns:a16="http://schemas.microsoft.com/office/drawing/2014/main" id="{5C4905D4-D1FE-45A2-88A9-A4AEF664B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0267" y="3270849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79" name="AutoShape 6">
            <a:extLst>
              <a:ext uri="{FF2B5EF4-FFF2-40B4-BE49-F238E27FC236}">
                <a16:creationId xmlns:a16="http://schemas.microsoft.com/office/drawing/2014/main" id="{2D0307E3-2A1A-4CA8-99F2-F1CE0BCDE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0867" y="3270849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0" name="AutoShape 7">
            <a:extLst>
              <a:ext uri="{FF2B5EF4-FFF2-40B4-BE49-F238E27FC236}">
                <a16:creationId xmlns:a16="http://schemas.microsoft.com/office/drawing/2014/main" id="{85A02773-327A-4CA0-922B-9595374FA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0067" y="4032849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1" name="AutoShape 8">
            <a:extLst>
              <a:ext uri="{FF2B5EF4-FFF2-40B4-BE49-F238E27FC236}">
                <a16:creationId xmlns:a16="http://schemas.microsoft.com/office/drawing/2014/main" id="{7DDFF8E3-DECC-42D2-847C-6B615DB6A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5267" y="4109049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2" name="AutoShape 9">
            <a:extLst>
              <a:ext uri="{FF2B5EF4-FFF2-40B4-BE49-F238E27FC236}">
                <a16:creationId xmlns:a16="http://schemas.microsoft.com/office/drawing/2014/main" id="{0D8FA677-F01E-475D-A5AF-4EC311AC3F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3067" y="4109049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3" name="AutoShape 10">
            <a:extLst>
              <a:ext uri="{FF2B5EF4-FFF2-40B4-BE49-F238E27FC236}">
                <a16:creationId xmlns:a16="http://schemas.microsoft.com/office/drawing/2014/main" id="{00A058B5-D20C-4F5C-A4A7-19854877B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7867" y="5023449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4" name="Text Box 11">
            <a:extLst>
              <a:ext uri="{FF2B5EF4-FFF2-40B4-BE49-F238E27FC236}">
                <a16:creationId xmlns:a16="http://schemas.microsoft.com/office/drawing/2014/main" id="{208B3EAC-A93E-4020-825A-6C47E4972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9592" y="2142138"/>
            <a:ext cx="450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2000" b="1">
                <a:latin typeface="Times New Roman" panose="02020603050405020304" pitchFamily="18" charset="0"/>
                <a:ea typeface="SimSun" panose="02010600030101010101" pitchFamily="2" charset="-122"/>
              </a:rPr>
              <a:t>все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685" name="Line 12">
            <a:extLst>
              <a:ext uri="{FF2B5EF4-FFF2-40B4-BE49-F238E27FC236}">
                <a16:creationId xmlns:a16="http://schemas.microsoft.com/office/drawing/2014/main" id="{70558F86-8008-43DA-8DE4-C71D7A3F68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21067" y="2585049"/>
            <a:ext cx="1143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6" name="Line 13">
            <a:extLst>
              <a:ext uri="{FF2B5EF4-FFF2-40B4-BE49-F238E27FC236}">
                <a16:creationId xmlns:a16="http://schemas.microsoft.com/office/drawing/2014/main" id="{8FAFCDBF-B6AC-4C0B-8242-F7004C8C3E5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64067" y="2585049"/>
            <a:ext cx="1143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7" name="Line 14">
            <a:extLst>
              <a:ext uri="{FF2B5EF4-FFF2-40B4-BE49-F238E27FC236}">
                <a16:creationId xmlns:a16="http://schemas.microsoft.com/office/drawing/2014/main" id="{9559BBF7-9E5F-43DB-B78D-34A8EDE1C5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64067" y="2585049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8" name="Line 15">
            <a:extLst>
              <a:ext uri="{FF2B5EF4-FFF2-40B4-BE49-F238E27FC236}">
                <a16:creationId xmlns:a16="http://schemas.microsoft.com/office/drawing/2014/main" id="{B539BFAB-6D0E-4661-B50A-2A77B033BB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16267" y="3347049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9" name="Line 16">
            <a:extLst>
              <a:ext uri="{FF2B5EF4-FFF2-40B4-BE49-F238E27FC236}">
                <a16:creationId xmlns:a16="http://schemas.microsoft.com/office/drawing/2014/main" id="{88AC466C-1894-490D-BD47-517F6B6DB6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16267" y="3347049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0" name="Line 17">
            <a:extLst>
              <a:ext uri="{FF2B5EF4-FFF2-40B4-BE49-F238E27FC236}">
                <a16:creationId xmlns:a16="http://schemas.microsoft.com/office/drawing/2014/main" id="{759D5F1B-3AB1-4264-AB56-9AD9FA15A6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1067" y="3347049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1" name="Line 18">
            <a:extLst>
              <a:ext uri="{FF2B5EF4-FFF2-40B4-BE49-F238E27FC236}">
                <a16:creationId xmlns:a16="http://schemas.microsoft.com/office/drawing/2014/main" id="{8ADD1FAE-1815-4D60-B1CE-0ED21FBD13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59267" y="3347049"/>
            <a:ext cx="1447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2" name="Line 19">
            <a:extLst>
              <a:ext uri="{FF2B5EF4-FFF2-40B4-BE49-F238E27FC236}">
                <a16:creationId xmlns:a16="http://schemas.microsoft.com/office/drawing/2014/main" id="{6615C3BA-C0D9-43FD-9259-0EED24379E86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6467" y="3347049"/>
            <a:ext cx="1905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3" name="Line 20">
            <a:extLst>
              <a:ext uri="{FF2B5EF4-FFF2-40B4-BE49-F238E27FC236}">
                <a16:creationId xmlns:a16="http://schemas.microsoft.com/office/drawing/2014/main" id="{3F7EC0F3-C8EB-4B89-919A-061B43E19A6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7067" y="3347049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4" name="Line 21">
            <a:extLst>
              <a:ext uri="{FF2B5EF4-FFF2-40B4-BE49-F238E27FC236}">
                <a16:creationId xmlns:a16="http://schemas.microsoft.com/office/drawing/2014/main" id="{583ADF0C-E713-4072-8724-01912E6C1418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6267" y="4109049"/>
            <a:ext cx="1447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5" name="Line 22">
            <a:extLst>
              <a:ext uri="{FF2B5EF4-FFF2-40B4-BE49-F238E27FC236}">
                <a16:creationId xmlns:a16="http://schemas.microsoft.com/office/drawing/2014/main" id="{011C3E4D-2985-4AE3-B452-A44BC13EA1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9267" y="4185249"/>
            <a:ext cx="304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6" name="Line 23">
            <a:extLst>
              <a:ext uri="{FF2B5EF4-FFF2-40B4-BE49-F238E27FC236}">
                <a16:creationId xmlns:a16="http://schemas.microsoft.com/office/drawing/2014/main" id="{AC922FDD-867E-4012-92D4-C0C0C2FBAB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64067" y="4185249"/>
            <a:ext cx="2057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7" name="Text Box 24">
            <a:extLst>
              <a:ext uri="{FF2B5EF4-FFF2-40B4-BE49-F238E27FC236}">
                <a16:creationId xmlns:a16="http://schemas.microsoft.com/office/drawing/2014/main" id="{2747B568-5DDE-417A-A6C7-F51725DA8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9067" y="2886675"/>
            <a:ext cx="882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продукт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698" name="Text Box 25">
            <a:extLst>
              <a:ext uri="{FF2B5EF4-FFF2-40B4-BE49-F238E27FC236}">
                <a16:creationId xmlns:a16="http://schemas.microsoft.com/office/drawing/2014/main" id="{5D609428-6F8E-4110-88BE-245903586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7193" y="2904138"/>
            <a:ext cx="606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2000" dirty="0">
                <a:latin typeface="Times New Roman" panose="02020603050405020304" pitchFamily="18" charset="0"/>
                <a:ea typeface="SimSun" panose="02010600030101010101" pitchFamily="2" charset="-122"/>
              </a:rPr>
              <a:t>Дата</a:t>
            </a:r>
            <a:endParaRPr lang="en-US" altLang="zh-CN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699" name="Text Box 26">
            <a:extLst>
              <a:ext uri="{FF2B5EF4-FFF2-40B4-BE49-F238E27FC236}">
                <a16:creationId xmlns:a16="http://schemas.microsoft.com/office/drawing/2014/main" id="{DC01B01B-E741-4993-AD11-1C734971F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792" y="2827938"/>
            <a:ext cx="958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страна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0" name="Text Box 27">
            <a:extLst>
              <a:ext uri="{FF2B5EF4-FFF2-40B4-BE49-F238E27FC236}">
                <a16:creationId xmlns:a16="http://schemas.microsoft.com/office/drawing/2014/main" id="{D7F09436-7282-4CBA-9301-7237C5599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192" y="3689950"/>
            <a:ext cx="132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продукт, дата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1" name="Text Box 28">
            <a:extLst>
              <a:ext uri="{FF2B5EF4-FFF2-40B4-BE49-F238E27FC236}">
                <a16:creationId xmlns:a16="http://schemas.microsoft.com/office/drawing/2014/main" id="{7ADFA83A-F830-460E-B56F-7E09409D8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392" y="3689950"/>
            <a:ext cx="163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продукт, страна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2" name="Text Box 29">
            <a:extLst>
              <a:ext uri="{FF2B5EF4-FFF2-40B4-BE49-F238E27FC236}">
                <a16:creationId xmlns:a16="http://schemas.microsoft.com/office/drawing/2014/main" id="{F2E18E6D-BCC9-4BAC-8A17-9F4841EBA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992" y="3689950"/>
            <a:ext cx="1377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дата, страна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3" name="Text Box 30">
            <a:extLst>
              <a:ext uri="{FF2B5EF4-FFF2-40B4-BE49-F238E27FC236}">
                <a16:creationId xmlns:a16="http://schemas.microsoft.com/office/drawing/2014/main" id="{AA50B0A5-12A8-40D0-9C37-22C3FB366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792" y="5137750"/>
            <a:ext cx="2190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продукт, дата, страна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4" name="Text Box 31">
            <a:extLst>
              <a:ext uri="{FF2B5EF4-FFF2-40B4-BE49-F238E27FC236}">
                <a16:creationId xmlns:a16="http://schemas.microsoft.com/office/drawing/2014/main" id="{EB4D1028-9F73-46C5-9E70-125A8E5D5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8267" y="2432650"/>
            <a:ext cx="2044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0- </a:t>
            </a:r>
            <a:r>
              <a:rPr lang="ru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 ( </a:t>
            </a:r>
            <a:r>
              <a:rPr lang="ru" altLang="zh-CN" sz="2000" i="1">
                <a:latin typeface="Times New Roman" panose="02020603050405020304" pitchFamily="18" charset="0"/>
                <a:ea typeface="SimSun" panose="02010600030101010101" pitchFamily="2" charset="-122"/>
              </a:rPr>
              <a:t>вершина </a:t>
            </a:r>
            <a:r>
              <a:rPr lang="ru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) прямоугольный параллелепипед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5" name="Text Box 32">
            <a:extLst>
              <a:ext uri="{FF2B5EF4-FFF2-40B4-BE49-F238E27FC236}">
                <a16:creationId xmlns:a16="http://schemas.microsoft.com/office/drawing/2014/main" id="{C39BB9F7-1AC9-41F0-BC99-67FD9B740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393" y="3056538"/>
            <a:ext cx="1431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1 </a:t>
            </a:r>
            <a:r>
              <a:rPr lang="ru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-D кубоиды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6" name="Text Box 33">
            <a:extLst>
              <a:ext uri="{FF2B5EF4-FFF2-40B4-BE49-F238E27FC236}">
                <a16:creationId xmlns:a16="http://schemas.microsoft.com/office/drawing/2014/main" id="{CF1D4E03-9418-4DE6-8B60-8F7DCCF86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393" y="4047138"/>
            <a:ext cx="1431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2 </a:t>
            </a:r>
            <a:r>
              <a:rPr lang="ru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-D кубоиды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7" name="Text Box 34">
            <a:extLst>
              <a:ext uri="{FF2B5EF4-FFF2-40B4-BE49-F238E27FC236}">
                <a16:creationId xmlns:a16="http://schemas.microsoft.com/office/drawing/2014/main" id="{0C8BDDEA-882C-44D9-9347-740B6E88C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393" y="4885338"/>
            <a:ext cx="2030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3 - </a:t>
            </a:r>
            <a:r>
              <a:rPr lang="ru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 ( </a:t>
            </a:r>
            <a:r>
              <a:rPr lang="ru" altLang="zh-CN" sz="2000" i="1">
                <a:latin typeface="Times New Roman" panose="02020603050405020304" pitchFamily="18" charset="0"/>
                <a:ea typeface="SimSun" panose="02010600030101010101" pitchFamily="2" charset="-122"/>
              </a:rPr>
              <a:t>основание </a:t>
            </a:r>
            <a:r>
              <a:rPr lang="ru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) прямоугольный параллелепипед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1026">
            <a:extLst>
              <a:ext uri="{FF2B5EF4-FFF2-40B4-BE49-F238E27FC236}">
                <a16:creationId xmlns:a16="http://schemas.microsoft.com/office/drawing/2014/main" id="{6B92F464-9693-4458-B50C-A7316C96A9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0889" y="834850"/>
            <a:ext cx="10270222" cy="655040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C000"/>
                </a:solidFill>
              </a:rPr>
              <a:t>Типичные операции OLAP</a:t>
            </a:r>
          </a:p>
        </p:txBody>
      </p:sp>
      <p:sp>
        <p:nvSpPr>
          <p:cNvPr id="29700" name="Rectangle 1027">
            <a:extLst>
              <a:ext uri="{FF2B5EF4-FFF2-40B4-BE49-F238E27FC236}">
                <a16:creationId xmlns:a16="http://schemas.microsoft.com/office/drawing/2014/main" id="{BB438C94-6CB0-43CC-BD59-2C96474A37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7288" y="1996580"/>
            <a:ext cx="9668312" cy="4328020"/>
          </a:xfrm>
          <a:noFill/>
        </p:spPr>
        <p:txBody>
          <a:bodyPr vert="horz" lIns="92075" tIns="46038" rIns="92075" bIns="46038" rtlCol="0" anchor="ctr">
            <a:normAutofit fontScale="85000" lnSpcReduction="20000"/>
          </a:bodyPr>
          <a:lstStyle/>
          <a:p>
            <a:pPr eaLnBrk="1" hangingPunct="1"/>
            <a:r>
              <a:rPr lang="ru" altLang="ru-RU" sz="2000" dirty="0">
                <a:solidFill>
                  <a:schemeClr val="hlink"/>
                </a:solidFill>
              </a:rPr>
              <a:t>Свернуть (свернуть): </a:t>
            </a:r>
            <a:r>
              <a:rPr lang="ru" altLang="ru-RU" sz="2000" dirty="0"/>
              <a:t>суммировать данные</a:t>
            </a:r>
          </a:p>
          <a:p>
            <a:pPr lvl="1" eaLnBrk="1" hangingPunct="1"/>
            <a:r>
              <a:rPr lang="ru" altLang="ru-RU" sz="2400" i="1" dirty="0"/>
              <a:t>восхождением по иерархии или уменьшением размерности</a:t>
            </a:r>
            <a:endParaRPr lang="en-US" altLang="ru-RU" sz="2400" dirty="0"/>
          </a:p>
          <a:p>
            <a:pPr eaLnBrk="1" hangingPunct="1"/>
            <a:r>
              <a:rPr lang="ru" altLang="ru-RU" sz="2000" dirty="0">
                <a:solidFill>
                  <a:schemeClr val="hlink"/>
                </a:solidFill>
              </a:rPr>
              <a:t>Развертка вниз (прокрутка вниз): </a:t>
            </a:r>
            <a:r>
              <a:rPr lang="ru" altLang="ru-RU" sz="2000" dirty="0"/>
              <a:t>обратная свертка</a:t>
            </a:r>
          </a:p>
          <a:p>
            <a:pPr lvl="1" eaLnBrk="1" hangingPunct="1"/>
            <a:r>
              <a:rPr lang="ru" altLang="ru-RU" sz="2400" i="1" dirty="0"/>
              <a:t>от сводки более высокого уровня к сводке или подробным данным более низкого уровня или вводу новых измерений</a:t>
            </a:r>
          </a:p>
          <a:p>
            <a:pPr eaLnBrk="1" hangingPunct="1"/>
            <a:r>
              <a:rPr lang="ru" altLang="ru-RU" sz="2000" dirty="0">
                <a:solidFill>
                  <a:schemeClr val="hlink"/>
                </a:solidFill>
              </a:rPr>
              <a:t>Нарезать и нарезать кубиками:</a:t>
            </a:r>
            <a:r>
              <a:rPr lang="ru" altLang="ru-RU" sz="2000" dirty="0"/>
              <a:t> </a:t>
            </a:r>
            <a:r>
              <a:rPr lang="ru" altLang="ru-RU" sz="2400" i="1" dirty="0"/>
              <a:t>проект и выбрать</a:t>
            </a:r>
            <a:r>
              <a:rPr lang="ru" altLang="ru-RU" sz="2400" dirty="0"/>
              <a:t> </a:t>
            </a:r>
          </a:p>
          <a:p>
            <a:pPr eaLnBrk="1" hangingPunct="1"/>
            <a:r>
              <a:rPr lang="ru" altLang="ru-RU" sz="2000" dirty="0">
                <a:solidFill>
                  <a:schemeClr val="hlink"/>
                </a:solidFill>
              </a:rPr>
              <a:t>Поворот (поворот):</a:t>
            </a:r>
            <a:r>
              <a:rPr lang="ru" altLang="ru-RU" sz="2000" dirty="0"/>
              <a:t> </a:t>
            </a:r>
          </a:p>
          <a:p>
            <a:pPr lvl="1" eaLnBrk="1" hangingPunct="1"/>
            <a:r>
              <a:rPr lang="ru" altLang="ru-RU" sz="2400" i="1" dirty="0"/>
              <a:t>переориентация куба, визуализация, 3D в серию 2D-плоскостей</a:t>
            </a:r>
          </a:p>
          <a:p>
            <a:pPr eaLnBrk="1" hangingPunct="1"/>
            <a:r>
              <a:rPr lang="ru" altLang="ru-RU" sz="2000" dirty="0"/>
              <a:t>Прочие операции</a:t>
            </a:r>
          </a:p>
          <a:p>
            <a:pPr lvl="1" eaLnBrk="1" hangingPunct="1"/>
            <a:r>
              <a:rPr lang="ru" altLang="ru-RU" sz="2400" i="1" dirty="0">
                <a:solidFill>
                  <a:schemeClr val="hlink"/>
                </a:solidFill>
              </a:rPr>
              <a:t>развернуть: </a:t>
            </a:r>
            <a:r>
              <a:rPr lang="ru" altLang="ru-RU" sz="2400" i="1" dirty="0"/>
              <a:t>с участием (по) более чем одной таблицы фактов</a:t>
            </a:r>
            <a:endParaRPr lang="en-US" altLang="ru-RU" sz="2400" dirty="0"/>
          </a:p>
          <a:p>
            <a:pPr lvl="1" eaLnBrk="1" hangingPunct="1"/>
            <a:r>
              <a:rPr lang="ru" altLang="ru-RU" sz="2400" i="1" dirty="0">
                <a:solidFill>
                  <a:schemeClr val="hlink"/>
                </a:solidFill>
              </a:rPr>
              <a:t>сквозная детализация: </a:t>
            </a:r>
            <a:r>
              <a:rPr lang="ru" altLang="ru-RU" sz="2400" i="1" dirty="0"/>
              <a:t>через нижний уровень куба к его внутренним реляционным таблицам (с использованием SQL)</a:t>
            </a:r>
            <a:endParaRPr lang="en-US" altLang="ru-RU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2" descr="browse1">
            <a:extLst>
              <a:ext uri="{FF2B5EF4-FFF2-40B4-BE49-F238E27FC236}">
                <a16:creationId xmlns:a16="http://schemas.microsoft.com/office/drawing/2014/main" id="{CEC8E50C-A59F-475E-8ADF-932128FD0F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145531"/>
            <a:ext cx="5167618" cy="4398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Rectangle 3">
            <a:extLst>
              <a:ext uri="{FF2B5EF4-FFF2-40B4-BE49-F238E27FC236}">
                <a16:creationId xmlns:a16="http://schemas.microsoft.com/office/drawing/2014/main" id="{41255F17-2018-4286-803B-FED49074E2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2576" y="723550"/>
            <a:ext cx="9721442" cy="820024"/>
          </a:xfrm>
        </p:spPr>
        <p:txBody>
          <a:bodyPr/>
          <a:lstStyle/>
          <a:p>
            <a:pPr algn="ctr" eaLnBrk="1" hangingPunct="1"/>
            <a:r>
              <a:rPr lang="ru" altLang="ru-RU" dirty="0">
                <a:solidFill>
                  <a:srgbClr val="FFC000"/>
                </a:solidFill>
              </a:rPr>
              <a:t>Просмотр куба данных</a:t>
            </a:r>
          </a:p>
        </p:txBody>
      </p:sp>
      <p:sp>
        <p:nvSpPr>
          <p:cNvPr id="32773" name="Rectangle 4">
            <a:extLst>
              <a:ext uri="{FF2B5EF4-FFF2-40B4-BE49-F238E27FC236}">
                <a16:creationId xmlns:a16="http://schemas.microsoft.com/office/drawing/2014/main" id="{55DF75A8-30E9-4633-8D45-2831572703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0" y="5095876"/>
            <a:ext cx="2927758" cy="144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" altLang="ru-RU" dirty="0"/>
              <a:t>Визуализация</a:t>
            </a:r>
          </a:p>
          <a:p>
            <a:pPr eaLnBrk="1" hangingPunct="1">
              <a:lnSpc>
                <a:spcPct val="90000"/>
              </a:lnSpc>
            </a:pPr>
            <a:r>
              <a:rPr lang="ru" altLang="ru-RU" dirty="0"/>
              <a:t>OLAP-возможности</a:t>
            </a:r>
          </a:p>
          <a:p>
            <a:pPr eaLnBrk="1" hangingPunct="1">
              <a:lnSpc>
                <a:spcPct val="90000"/>
              </a:lnSpc>
            </a:pPr>
            <a:r>
              <a:rPr lang="ru" altLang="ru-RU" dirty="0"/>
              <a:t>Интерактивная манипуляция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>
            <a:extLst>
              <a:ext uri="{FF2B5EF4-FFF2-40B4-BE49-F238E27FC236}">
                <a16:creationId xmlns:a16="http://schemas.microsoft.com/office/drawing/2014/main" id="{C4472127-1B63-4F86-84BA-09A067F8EB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916919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C000"/>
                </a:solidFill>
              </a:rPr>
              <a:t>Хранилище данных — предметно-ориентированное</a:t>
            </a:r>
            <a:endParaRPr lang="en-US" altLang="ru-RU" sz="3200" dirty="0">
              <a:solidFill>
                <a:srgbClr val="FFC000"/>
              </a:solidFill>
            </a:endParaRP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00B4CBD9-AF80-4BD6-B657-9DCDDCF9E3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3732" y="2038525"/>
            <a:ext cx="9744568" cy="4282737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30000"/>
              </a:lnSpc>
            </a:pPr>
            <a:r>
              <a:rPr lang="ru" altLang="ru-RU" sz="2400" dirty="0"/>
              <a:t>Организовано вокруг основных тем, таких как </a:t>
            </a:r>
            <a:r>
              <a:rPr lang="ru" altLang="ru-RU" sz="2400" dirty="0">
                <a:solidFill>
                  <a:schemeClr val="hlink"/>
                </a:solidFill>
              </a:rPr>
              <a:t>клиент, продукт, продажи</a:t>
            </a:r>
            <a:endParaRPr lang="en-US" altLang="ru-RU" sz="2400" dirty="0"/>
          </a:p>
          <a:p>
            <a:pPr eaLnBrk="1" hangingPunct="1">
              <a:lnSpc>
                <a:spcPct val="130000"/>
              </a:lnSpc>
            </a:pPr>
            <a:r>
              <a:rPr lang="ru" altLang="ru-RU" sz="2400" dirty="0"/>
              <a:t>Сосредоточение внимания на моделировании и анализе данных для лиц, принимающих решения, а не на повседневных операциях или обработке транзакций.</a:t>
            </a:r>
          </a:p>
          <a:p>
            <a:pPr eaLnBrk="1" hangingPunct="1">
              <a:lnSpc>
                <a:spcPct val="130000"/>
              </a:lnSpc>
            </a:pPr>
            <a:r>
              <a:rPr lang="ru" altLang="ru-RU" sz="2400" dirty="0"/>
              <a:t>Обеспечьте </a:t>
            </a:r>
            <a:r>
              <a:rPr lang="ru" altLang="ru-RU" sz="2400" dirty="0">
                <a:solidFill>
                  <a:schemeClr val="hlink"/>
                </a:solidFill>
              </a:rPr>
              <a:t>простое и краткое </a:t>
            </a:r>
            <a:r>
              <a:rPr lang="ru" altLang="ru-RU" sz="2400" dirty="0"/>
              <a:t>представление о конкретных предметных вопросах, </a:t>
            </a:r>
            <a:r>
              <a:rPr lang="ru" altLang="ru-RU" sz="2400" dirty="0">
                <a:solidFill>
                  <a:schemeClr val="hlink"/>
                </a:solidFill>
              </a:rPr>
              <a:t>исключив данные, которые бесполезны в процессе поддержки принятия решений.</a:t>
            </a:r>
            <a:endParaRPr lang="en-US" alt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B099F41D-0951-44AE-AD6A-D033A049F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985A84F-87F9-44DF-B277-84197E1407E7}" type="slidenum">
              <a:rPr lang="en-US" altLang="ru-RU" sz="1200"/>
              <a:pPr eaLnBrk="1" hangingPunct="1"/>
              <a:t>4</a:t>
            </a:fld>
            <a:endParaRPr lang="en-US" altLang="ru-RU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A031ED24-B073-48D7-8084-BDB3BFB83A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925308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C000"/>
                </a:solidFill>
              </a:rPr>
              <a:t>Хранилище данных — интегрированное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1C91FD6-2EBA-4162-A68C-D9662D824B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4675" y="2046914"/>
            <a:ext cx="9506125" cy="4353886"/>
          </a:xfrm>
          <a:noFill/>
        </p:spPr>
        <p:txBody>
          <a:bodyPr vert="horz" lIns="92075" tIns="46038" rIns="92075" bIns="46038" rtlCol="0" anchor="ctr">
            <a:normAutofit lnSpcReduction="10000"/>
          </a:bodyPr>
          <a:lstStyle/>
          <a:p>
            <a:pPr eaLnBrk="1" hangingPunct="1"/>
            <a:r>
              <a:rPr lang="ru" altLang="ru-RU" sz="2400" dirty="0"/>
              <a:t>Создан путем интеграции нескольких разнородных источников данных</a:t>
            </a:r>
          </a:p>
          <a:p>
            <a:pPr lvl="1" eaLnBrk="1" hangingPunct="1"/>
            <a:r>
              <a:rPr lang="ru" altLang="ru-RU" sz="2400" dirty="0"/>
              <a:t>реляционные базы данных, плоские файлы, оперативные записи транзакций</a:t>
            </a:r>
          </a:p>
          <a:p>
            <a:pPr eaLnBrk="1" hangingPunct="1"/>
            <a:r>
              <a:rPr lang="ru" altLang="ru-RU" sz="2400" dirty="0"/>
              <a:t>Применяются методы очистки и интеграции данных.</a:t>
            </a:r>
          </a:p>
          <a:p>
            <a:pPr lvl="1" eaLnBrk="1" hangingPunct="1"/>
            <a:r>
              <a:rPr lang="ru" altLang="ru-RU" sz="2400" dirty="0"/>
              <a:t>Обеспечьте согласованность в соглашениях об именах, структурах кодирования, мерах атрибутов и т. д. среди различных источников данных.</a:t>
            </a:r>
          </a:p>
          <a:p>
            <a:pPr lvl="2" eaLnBrk="1" hangingPunct="1"/>
            <a:r>
              <a:rPr lang="ru" altLang="ru-RU" sz="2000" dirty="0"/>
              <a:t>Например, стоимость отеля: валюта, налог, включенный завтрак и т. д.</a:t>
            </a:r>
          </a:p>
          <a:p>
            <a:pPr lvl="1" eaLnBrk="1" hangingPunct="1"/>
            <a:r>
              <a:rPr lang="ru" altLang="ru-RU" sz="2400" dirty="0"/>
              <a:t>Когда данные перемещаются в хранилище, они преобразуются.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>
            <a:extLst>
              <a:ext uri="{FF2B5EF4-FFF2-40B4-BE49-F238E27FC236}">
                <a16:creationId xmlns:a16="http://schemas.microsoft.com/office/drawing/2014/main" id="{9C09706B-6262-4B28-8CDE-4063FD1AF6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99473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C000"/>
                </a:solidFill>
              </a:rPr>
              <a:t>Хранилище данных — временной вариант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95A34B3A-DCBB-4E10-9C3B-2831E50C72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3731" y="2441196"/>
            <a:ext cx="9655729" cy="4009938"/>
          </a:xfrm>
          <a:noFill/>
        </p:spPr>
        <p:txBody>
          <a:bodyPr vert="horz" lIns="92075" tIns="46038" rIns="92075" bIns="46038" rtlCol="0" anchor="ctr"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</a:pPr>
            <a:r>
              <a:rPr lang="ru" altLang="ru-RU" sz="2400" dirty="0"/>
              <a:t>Временной горизонт хранилища данных значительно больше, чем у операционных систем.</a:t>
            </a:r>
          </a:p>
          <a:p>
            <a:pPr lvl="1" eaLnBrk="1" hangingPunct="1">
              <a:lnSpc>
                <a:spcPct val="120000"/>
              </a:lnSpc>
            </a:pPr>
            <a:r>
              <a:rPr lang="ru" altLang="ru-RU" sz="2400" dirty="0"/>
              <a:t>Оперативная база данных: данные о текущей стоимости</a:t>
            </a:r>
          </a:p>
          <a:p>
            <a:pPr lvl="1" eaLnBrk="1" hangingPunct="1">
              <a:lnSpc>
                <a:spcPct val="120000"/>
              </a:lnSpc>
            </a:pPr>
            <a:r>
              <a:rPr lang="ru" altLang="ru-RU" sz="2400" dirty="0"/>
              <a:t>Данные хранилища данных: предоставьте информацию с исторической точки зрения (например, за последние 5–10 лет).</a:t>
            </a:r>
          </a:p>
          <a:p>
            <a:pPr eaLnBrk="1" hangingPunct="1">
              <a:lnSpc>
                <a:spcPct val="120000"/>
              </a:lnSpc>
            </a:pPr>
            <a:r>
              <a:rPr lang="ru" altLang="ru-RU" sz="2400" dirty="0"/>
              <a:t>Каждая ключевая структура в хранилище данных</a:t>
            </a:r>
          </a:p>
          <a:p>
            <a:pPr lvl="1" eaLnBrk="1" hangingPunct="1">
              <a:lnSpc>
                <a:spcPct val="120000"/>
              </a:lnSpc>
            </a:pPr>
            <a:r>
              <a:rPr lang="ru" altLang="ru-RU" sz="2400" dirty="0"/>
              <a:t>Содержит элемент времени, явно или неявно</a:t>
            </a:r>
          </a:p>
          <a:p>
            <a:pPr lvl="1" eaLnBrk="1" hangingPunct="1">
              <a:lnSpc>
                <a:spcPct val="120000"/>
              </a:lnSpc>
            </a:pPr>
            <a:r>
              <a:rPr lang="ru" altLang="ru-RU" sz="2400" dirty="0"/>
              <a:t>Но ключ оперативных данных может содержать или не содержать «элемент времени»</a:t>
            </a:r>
          </a:p>
          <a:p>
            <a:pPr lvl="1" eaLnBrk="1" hangingPunct="1">
              <a:lnSpc>
                <a:spcPct val="110000"/>
              </a:lnSpc>
            </a:pPr>
            <a:endParaRPr lang="en-US" altLang="ru-RU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1026">
            <a:extLst>
              <a:ext uri="{FF2B5EF4-FFF2-40B4-BE49-F238E27FC236}">
                <a16:creationId xmlns:a16="http://schemas.microsoft.com/office/drawing/2014/main" id="{86593E3C-C7CF-46E0-8666-5F77FCFDDF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916919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C000"/>
                </a:solidFill>
              </a:rPr>
              <a:t>Хранилище данных — энергонезависимое</a:t>
            </a:r>
          </a:p>
        </p:txBody>
      </p:sp>
      <p:sp>
        <p:nvSpPr>
          <p:cNvPr id="9220" name="Rectangle 1027">
            <a:extLst>
              <a:ext uri="{FF2B5EF4-FFF2-40B4-BE49-F238E27FC236}">
                <a16:creationId xmlns:a16="http://schemas.microsoft.com/office/drawing/2014/main" id="{50F1C5A1-8A00-4D9E-AE29-E84FE7A431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508" y="2046913"/>
            <a:ext cx="10494628" cy="4513277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30000"/>
              </a:lnSpc>
            </a:pPr>
            <a:r>
              <a:rPr lang="ru" altLang="ru-RU" sz="2400" dirty="0"/>
              <a:t>Физически </a:t>
            </a:r>
            <a:r>
              <a:rPr lang="ru" altLang="ru-RU" sz="2400" dirty="0">
                <a:solidFill>
                  <a:schemeClr val="hlink"/>
                </a:solidFill>
              </a:rPr>
              <a:t>отдельное хранилище </a:t>
            </a:r>
            <a:r>
              <a:rPr lang="ru" altLang="ru-RU" sz="2400" dirty="0"/>
              <a:t>данных, преобразованное из операционной среды.</a:t>
            </a:r>
          </a:p>
          <a:p>
            <a:pPr eaLnBrk="1" hangingPunct="1">
              <a:lnSpc>
                <a:spcPct val="130000"/>
              </a:lnSpc>
            </a:pPr>
            <a:r>
              <a:rPr lang="ru" altLang="ru-RU" sz="2400" dirty="0"/>
              <a:t>Оперативное </a:t>
            </a:r>
            <a:r>
              <a:rPr lang="ru" altLang="ru-RU" sz="2400" dirty="0">
                <a:solidFill>
                  <a:schemeClr val="hlink"/>
                </a:solidFill>
              </a:rPr>
              <a:t>обновление данных не происходит </a:t>
            </a:r>
            <a:r>
              <a:rPr lang="ru" altLang="ru-RU" sz="2400" dirty="0"/>
              <a:t>в среде хранилища данных</a:t>
            </a:r>
          </a:p>
          <a:p>
            <a:pPr lvl="1" eaLnBrk="1" hangingPunct="1">
              <a:lnSpc>
                <a:spcPct val="130000"/>
              </a:lnSpc>
            </a:pPr>
            <a:r>
              <a:rPr lang="ru" altLang="ru-RU" sz="2400" dirty="0"/>
              <a:t>Не требует обработки транзакций, восстановления и механизмов контроля параллелизма.</a:t>
            </a:r>
          </a:p>
          <a:p>
            <a:pPr lvl="1" eaLnBrk="1" hangingPunct="1">
              <a:lnSpc>
                <a:spcPct val="130000"/>
              </a:lnSpc>
            </a:pPr>
            <a:r>
              <a:rPr lang="ru" altLang="ru-RU" sz="2400" dirty="0"/>
              <a:t>Требуется всего две операции доступа к данным:</a:t>
            </a:r>
          </a:p>
          <a:p>
            <a:pPr lvl="2" eaLnBrk="1" hangingPunct="1">
              <a:lnSpc>
                <a:spcPct val="130000"/>
              </a:lnSpc>
            </a:pPr>
            <a:r>
              <a:rPr lang="ru" altLang="ru-RU" i="1" dirty="0">
                <a:solidFill>
                  <a:schemeClr val="hlink"/>
                </a:solidFill>
              </a:rPr>
              <a:t>первоначальная загрузка данных </a:t>
            </a:r>
            <a:r>
              <a:rPr lang="ru" altLang="ru-RU" dirty="0"/>
              <a:t>и </a:t>
            </a:r>
            <a:r>
              <a:rPr lang="ru" altLang="ru-RU" i="1" dirty="0">
                <a:solidFill>
                  <a:schemeClr val="hlink"/>
                </a:solidFill>
              </a:rPr>
              <a:t>доступ к данным</a:t>
            </a:r>
            <a:endParaRPr lang="en-US" alt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>
            <a:extLst>
              <a:ext uri="{FF2B5EF4-FFF2-40B4-BE49-F238E27FC236}">
                <a16:creationId xmlns:a16="http://schemas.microsoft.com/office/drawing/2014/main" id="{8D6A3C28-C02C-4B17-A4BE-78DD9165C2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lIns="92075" tIns="46038" rIns="92075" bIns="46038" rtlCol="0" anchor="b">
            <a:normAutofit/>
          </a:bodyPr>
          <a:lstStyle/>
          <a:p>
            <a:pPr eaLnBrk="1" hangingPunct="1"/>
            <a:r>
              <a:rPr lang="ru" altLang="ru-RU"/>
              <a:t>OLTP против OLAP</a:t>
            </a:r>
          </a:p>
        </p:txBody>
      </p:sp>
      <p:graphicFrame>
        <p:nvGraphicFramePr>
          <p:cNvPr id="10244" name="Object 3">
            <a:extLst>
              <a:ext uri="{FF2B5EF4-FFF2-40B4-BE49-F238E27FC236}">
                <a16:creationId xmlns:a16="http://schemas.microsoft.com/office/drawing/2014/main" id="{4A05978A-8CEA-4C05-8158-0E97E1865D74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981200" y="1447800"/>
          <a:ext cx="7945438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" r:id="rId4" imgW="11172825" imgH="6858000" progId="Word.Document.8">
                  <p:embed/>
                </p:oleObj>
              </mc:Choice>
              <mc:Fallback>
                <p:oleObj name="Document" r:id="rId4" imgW="11172825" imgH="6858000" progId="Word.Document.8">
                  <p:embed/>
                  <p:pic>
                    <p:nvPicPr>
                      <p:cNvPr id="10244" name="Object 3">
                        <a:extLst>
                          <a:ext uri="{FF2B5EF4-FFF2-40B4-BE49-F238E27FC236}">
                            <a16:creationId xmlns:a16="http://schemas.microsoft.com/office/drawing/2014/main" id="{4A05978A-8CEA-4C05-8158-0E97E1865D74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47800"/>
                        <a:ext cx="7945438" cy="487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Line 4">
            <a:extLst>
              <a:ext uri="{FF2B5EF4-FFF2-40B4-BE49-F238E27FC236}">
                <a16:creationId xmlns:a16="http://schemas.microsoft.com/office/drawing/2014/main" id="{AD06586D-ED6D-47AC-BF2C-17F597AF2405}"/>
              </a:ext>
            </a:extLst>
          </p:cNvPr>
          <p:cNvSpPr>
            <a:spLocks noChangeShapeType="1"/>
          </p:cNvSpPr>
          <p:nvPr/>
        </p:nvSpPr>
        <p:spPr bwMode="auto">
          <a:xfrm>
            <a:off x="9982200" y="14478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>
            <a:extLst>
              <a:ext uri="{FF2B5EF4-FFF2-40B4-BE49-F238E27FC236}">
                <a16:creationId xmlns:a16="http://schemas.microsoft.com/office/drawing/2014/main" id="{DFCD90FA-89D7-4568-B31D-3BFB4DDDFF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56376" y="866862"/>
            <a:ext cx="9369803" cy="623888"/>
          </a:xfrm>
          <a:noFill/>
        </p:spPr>
        <p:txBody>
          <a:bodyPr vert="horz" lIns="92075" tIns="46038" rIns="92075" bIns="46038" rtlCol="0" anchor="b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C000"/>
                </a:solidFill>
              </a:rPr>
              <a:t>Зачем отдельное хранилище данных?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C843723B-CA3D-4953-A8C5-1598B87479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4341" y="1988190"/>
            <a:ext cx="9632659" cy="4412609"/>
          </a:xfrm>
          <a:noFill/>
        </p:spPr>
        <p:txBody>
          <a:bodyPr vert="horz" lIns="92075" tIns="46038" rIns="92075" bIns="46038" rtlCol="0" anchor="ctr">
            <a:normAutofit fontScale="850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ru" altLang="ru-RU" sz="2000" dirty="0"/>
              <a:t>Высокая производительность для обеих систем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СУБД — настроена для OLTP: методы доступа, индексация, контроль параллелизма, восстановление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Хранилище — настроено для OLAP: сложные запросы OLAP, многомерное представление, консолидация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dirty="0"/>
              <a:t>Разные функции и разные данные: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u="sng" dirty="0">
                <a:solidFill>
                  <a:schemeClr val="hlink"/>
                </a:solidFill>
              </a:rPr>
              <a:t>недостающие данные </a:t>
            </a:r>
            <a:r>
              <a:rPr lang="ru" altLang="ru-RU" sz="2000" dirty="0"/>
              <a:t>: для поддержки принятия решений требуются исторические данные, которые операционные БД обычно не поддерживают.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u="sng" dirty="0">
                <a:solidFill>
                  <a:schemeClr val="hlink"/>
                </a:solidFill>
              </a:rPr>
              <a:t>консолидация данных </a:t>
            </a:r>
            <a:r>
              <a:rPr lang="ru" altLang="ru-RU" sz="2000" dirty="0"/>
              <a:t>: DS требует консолидации (агрегации, суммирования) данных из разнородных источников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u="sng" dirty="0">
                <a:solidFill>
                  <a:schemeClr val="hlink"/>
                </a:solidFill>
              </a:rPr>
              <a:t>качество данных </a:t>
            </a:r>
            <a:r>
              <a:rPr lang="ru" altLang="ru-RU" sz="2000" dirty="0"/>
              <a:t>: различные источники обычно используют несовместимые представления данных, коды и форматы, которые необходимо согласовать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dirty="0"/>
              <a:t>Примечание. Появляется все больше и больше систем, выполняющих OLAP-анализ непосредственно в реляционных базах данных.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2">
            <a:extLst>
              <a:ext uri="{FF2B5EF4-FFF2-40B4-BE49-F238E27FC236}">
                <a16:creationId xmlns:a16="http://schemas.microsoft.com/office/drawing/2014/main" id="{4F0353A1-E374-47F4-A8F0-4F0BA45CB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1" y="3237161"/>
            <a:ext cx="2011363" cy="917079"/>
          </a:xfrm>
          <a:prstGeom prst="flowChartMagneticDisk">
            <a:avLst/>
          </a:prstGeom>
          <a:solidFill>
            <a:srgbClr val="66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488899" name="Rectangle 3">
            <a:extLst>
              <a:ext uri="{FF2B5EF4-FFF2-40B4-BE49-F238E27FC236}">
                <a16:creationId xmlns:a16="http://schemas.microsoft.com/office/drawing/2014/main" id="{B3240051-AB73-43FE-ABCA-8D6D0EBB1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6317" y="641349"/>
            <a:ext cx="8534400" cy="76710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 algn="ctr" eaLnBrk="0" hangingPunct="0">
              <a:defRPr/>
            </a:pPr>
            <a:r>
              <a:rPr lang="ru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Хранилище данных: многоуровневая архитектура</a:t>
            </a:r>
            <a:endParaRPr lang="en-US" sz="4000" dirty="0">
              <a:solidFill>
                <a:srgbClr val="FFC000"/>
              </a:solidFill>
              <a:latin typeface="Times New Roman" pitchFamily="18" charset="0"/>
            </a:endParaRPr>
          </a:p>
        </p:txBody>
      </p:sp>
      <p:sp>
        <p:nvSpPr>
          <p:cNvPr id="12293" name="Rectangle 4">
            <a:extLst>
              <a:ext uri="{FF2B5EF4-FFF2-40B4-BE49-F238E27FC236}">
                <a16:creationId xmlns:a16="http://schemas.microsoft.com/office/drawing/2014/main" id="{5DC71CC3-184A-4157-957F-82865BF04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838200"/>
            <a:ext cx="6705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294" name="Rectangle 5">
            <a:extLst>
              <a:ext uri="{FF2B5EF4-FFF2-40B4-BE49-F238E27FC236}">
                <a16:creationId xmlns:a16="http://schemas.microsoft.com/office/drawing/2014/main" id="{E8B1FD3E-64A8-4B89-9298-645E6B880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522" y="3429001"/>
            <a:ext cx="1544718" cy="83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dirty="0">
                <a:latin typeface="Times New Roman" panose="02020603050405020304" pitchFamily="18" charset="0"/>
              </a:rPr>
              <a:t>Данные</a:t>
            </a:r>
          </a:p>
          <a:p>
            <a:pPr algn="ctr"/>
            <a:r>
              <a:rPr lang="ru" altLang="ru-RU" dirty="0">
                <a:latin typeface="Times New Roman" panose="02020603050405020304" pitchFamily="18" charset="0"/>
              </a:rPr>
              <a:t>Склад</a:t>
            </a:r>
          </a:p>
        </p:txBody>
      </p:sp>
      <p:sp>
        <p:nvSpPr>
          <p:cNvPr id="12295" name="Oval 6">
            <a:extLst>
              <a:ext uri="{FF2B5EF4-FFF2-40B4-BE49-F238E27FC236}">
                <a16:creationId xmlns:a16="http://schemas.microsoft.com/office/drawing/2014/main" id="{4DC142F1-8415-4613-A0D4-661681CBF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2057400"/>
            <a:ext cx="1968500" cy="35687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296" name="AutoShape 7">
            <a:extLst>
              <a:ext uri="{FF2B5EF4-FFF2-40B4-BE49-F238E27FC236}">
                <a16:creationId xmlns:a16="http://schemas.microsoft.com/office/drawing/2014/main" id="{4B487B37-ED65-4641-B438-D9F38DD0A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6750" y="3206750"/>
            <a:ext cx="901700" cy="749300"/>
          </a:xfrm>
          <a:prstGeom prst="rightArrow">
            <a:avLst>
              <a:gd name="adj1" fmla="val 75009"/>
              <a:gd name="adj2" fmla="val 6017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12297" name="Group 8">
            <a:extLst>
              <a:ext uri="{FF2B5EF4-FFF2-40B4-BE49-F238E27FC236}">
                <a16:creationId xmlns:a16="http://schemas.microsoft.com/office/drawing/2014/main" id="{8798C1E6-6EE8-4997-B804-F2EDCC4A7129}"/>
              </a:ext>
            </a:extLst>
          </p:cNvPr>
          <p:cNvGrpSpPr>
            <a:grpSpLocks/>
          </p:cNvGrpSpPr>
          <p:nvPr/>
        </p:nvGrpSpPr>
        <p:grpSpPr bwMode="auto">
          <a:xfrm>
            <a:off x="3429001" y="2667000"/>
            <a:ext cx="1228725" cy="2197100"/>
            <a:chOff x="1238" y="1876"/>
            <a:chExt cx="774" cy="1384"/>
          </a:xfrm>
        </p:grpSpPr>
        <p:sp>
          <p:nvSpPr>
            <p:cNvPr id="12340" name="AutoShape 9">
              <a:extLst>
                <a:ext uri="{FF2B5EF4-FFF2-40B4-BE49-F238E27FC236}">
                  <a16:creationId xmlns:a16="http://schemas.microsoft.com/office/drawing/2014/main" id="{F71C1679-149C-4F64-BBBD-EEAFE6368D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2" y="1876"/>
              <a:ext cx="760" cy="1384"/>
            </a:xfrm>
            <a:prstGeom prst="rightArrow">
              <a:avLst>
                <a:gd name="adj1" fmla="val 75009"/>
                <a:gd name="adj2" fmla="val 50005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2341" name="Rectangle 10">
              <a:extLst>
                <a:ext uri="{FF2B5EF4-FFF2-40B4-BE49-F238E27FC236}">
                  <a16:creationId xmlns:a16="http://schemas.microsoft.com/office/drawing/2014/main" id="{E1E0FD08-2A35-43E1-99E1-A9C20DCCE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2193"/>
              <a:ext cx="724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>
                  <a:latin typeface="Times New Roman" panose="02020603050405020304" pitchFamily="18" charset="0"/>
                </a:rPr>
                <a:t>Извлекать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Трансформировать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Нагрузка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Обновить</a:t>
              </a:r>
            </a:p>
          </p:txBody>
        </p:sp>
      </p:grpSp>
      <p:sp>
        <p:nvSpPr>
          <p:cNvPr id="12298" name="Rectangle 11">
            <a:extLst>
              <a:ext uri="{FF2B5EF4-FFF2-40B4-BE49-F238E27FC236}">
                <a16:creationId xmlns:a16="http://schemas.microsoft.com/office/drawing/2014/main" id="{4D7A722B-2468-468F-A643-06E5F3304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6172200"/>
            <a:ext cx="1905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>
                <a:latin typeface="Times New Roman" panose="02020603050405020304" pitchFamily="18" charset="0"/>
              </a:rPr>
              <a:t>OLAP-движок</a:t>
            </a:r>
          </a:p>
        </p:txBody>
      </p:sp>
      <p:sp>
        <p:nvSpPr>
          <p:cNvPr id="12299" name="Rectangle 12">
            <a:extLst>
              <a:ext uri="{FF2B5EF4-FFF2-40B4-BE49-F238E27FC236}">
                <a16:creationId xmlns:a16="http://schemas.microsoft.com/office/drawing/2014/main" id="{72EF43FF-7262-457E-83F5-22ECE3BE7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1" y="2743201"/>
            <a:ext cx="1713611" cy="1570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Анализ</a:t>
            </a:r>
          </a:p>
          <a:p>
            <a:r>
              <a:rPr lang="ru" altLang="ru-RU">
                <a:latin typeface="Times New Roman" panose="02020603050405020304" pitchFamily="18" charset="0"/>
              </a:rPr>
              <a:t>Запрос</a:t>
            </a:r>
          </a:p>
          <a:p>
            <a:r>
              <a:rPr lang="ru" altLang="ru-RU">
                <a:latin typeface="Times New Roman" panose="02020603050405020304" pitchFamily="18" charset="0"/>
              </a:rPr>
              <a:t>отчеты</a:t>
            </a:r>
          </a:p>
          <a:p>
            <a:r>
              <a:rPr lang="ru" altLang="ru-RU">
                <a:latin typeface="Times New Roman" panose="02020603050405020304" pitchFamily="18" charset="0"/>
              </a:rPr>
              <a:t>Сбор данных</a:t>
            </a:r>
          </a:p>
        </p:txBody>
      </p:sp>
      <p:sp>
        <p:nvSpPr>
          <p:cNvPr id="12300" name="Rectangle 13">
            <a:extLst>
              <a:ext uri="{FF2B5EF4-FFF2-40B4-BE49-F238E27FC236}">
                <a16:creationId xmlns:a16="http://schemas.microsoft.com/office/drawing/2014/main" id="{615568A4-63D6-4041-8A8E-29A34F66E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1676400"/>
            <a:ext cx="1143000" cy="990600"/>
          </a:xfrm>
          <a:prstGeom prst="rect">
            <a:avLst/>
          </a:prstGeom>
          <a:solidFill>
            <a:srgbClr val="FCFEB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sz="2000">
                <a:latin typeface="Times New Roman" panose="02020603050405020304" pitchFamily="18" charset="0"/>
              </a:rPr>
              <a:t>Монитор</a:t>
            </a:r>
          </a:p>
          <a:p>
            <a:pPr algn="ctr"/>
            <a:r>
              <a:rPr lang="ru" altLang="ru-RU" sz="2000">
                <a:latin typeface="Times New Roman" panose="02020603050405020304" pitchFamily="18" charset="0"/>
              </a:rPr>
              <a:t>&amp;</a:t>
            </a:r>
          </a:p>
          <a:p>
            <a:pPr algn="ctr"/>
            <a:r>
              <a:rPr lang="ru" altLang="ru-RU" sz="2000">
                <a:latin typeface="Times New Roman" panose="02020603050405020304" pitchFamily="18" charset="0"/>
              </a:rPr>
              <a:t>Интегратор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grpSp>
        <p:nvGrpSpPr>
          <p:cNvPr id="12301" name="Group 14">
            <a:extLst>
              <a:ext uri="{FF2B5EF4-FFF2-40B4-BE49-F238E27FC236}">
                <a16:creationId xmlns:a16="http://schemas.microsoft.com/office/drawing/2014/main" id="{3E0A8381-AD18-4F6F-8AF2-5953EFFFDC59}"/>
              </a:ext>
            </a:extLst>
          </p:cNvPr>
          <p:cNvGrpSpPr>
            <a:grpSpLocks/>
          </p:cNvGrpSpPr>
          <p:nvPr/>
        </p:nvGrpSpPr>
        <p:grpSpPr bwMode="auto">
          <a:xfrm>
            <a:off x="3733801" y="1676400"/>
            <a:ext cx="931863" cy="914400"/>
            <a:chOff x="288" y="1012"/>
            <a:chExt cx="769" cy="664"/>
          </a:xfrm>
        </p:grpSpPr>
        <p:sp>
          <p:nvSpPr>
            <p:cNvPr id="12337" name="Oval 15">
              <a:extLst>
                <a:ext uri="{FF2B5EF4-FFF2-40B4-BE49-F238E27FC236}">
                  <a16:creationId xmlns:a16="http://schemas.microsoft.com/office/drawing/2014/main" id="{DBDBE3A3-445D-4FE6-9A1D-E51C19B488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" y="1437"/>
              <a:ext cx="760" cy="239"/>
            </a:xfrm>
            <a:prstGeom prst="ellipse">
              <a:avLst/>
            </a:prstGeom>
            <a:solidFill>
              <a:srgbClr val="FCFEB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2338" name="Freeform 16">
              <a:extLst>
                <a:ext uri="{FF2B5EF4-FFF2-40B4-BE49-F238E27FC236}">
                  <a16:creationId xmlns:a16="http://schemas.microsoft.com/office/drawing/2014/main" id="{7AE1C650-777E-4745-B166-90957445FF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" y="1159"/>
              <a:ext cx="769" cy="413"/>
            </a:xfrm>
            <a:custGeom>
              <a:avLst/>
              <a:gdLst>
                <a:gd name="T0" fmla="*/ 12 w 769"/>
                <a:gd name="T1" fmla="*/ 412 h 413"/>
                <a:gd name="T2" fmla="*/ 0 w 769"/>
                <a:gd name="T3" fmla="*/ 318 h 413"/>
                <a:gd name="T4" fmla="*/ 0 w 769"/>
                <a:gd name="T5" fmla="*/ 244 h 413"/>
                <a:gd name="T6" fmla="*/ 0 w 769"/>
                <a:gd name="T7" fmla="*/ 147 h 413"/>
                <a:gd name="T8" fmla="*/ 0 w 769"/>
                <a:gd name="T9" fmla="*/ 73 h 413"/>
                <a:gd name="T10" fmla="*/ 0 w 769"/>
                <a:gd name="T11" fmla="*/ 0 h 413"/>
                <a:gd name="T12" fmla="*/ 768 w 769"/>
                <a:gd name="T13" fmla="*/ 10 h 413"/>
                <a:gd name="T14" fmla="*/ 768 w 769"/>
                <a:gd name="T15" fmla="*/ 412 h 413"/>
                <a:gd name="T16" fmla="*/ 768 w 769"/>
                <a:gd name="T17" fmla="*/ 412 h 41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9"/>
                <a:gd name="T28" fmla="*/ 0 h 413"/>
                <a:gd name="T29" fmla="*/ 769 w 769"/>
                <a:gd name="T30" fmla="*/ 413 h 41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9" h="413">
                  <a:moveTo>
                    <a:pt x="12" y="412"/>
                  </a:moveTo>
                  <a:lnTo>
                    <a:pt x="0" y="318"/>
                  </a:lnTo>
                  <a:lnTo>
                    <a:pt x="0" y="244"/>
                  </a:lnTo>
                  <a:lnTo>
                    <a:pt x="0" y="147"/>
                  </a:lnTo>
                  <a:lnTo>
                    <a:pt x="0" y="73"/>
                  </a:lnTo>
                  <a:lnTo>
                    <a:pt x="0" y="0"/>
                  </a:lnTo>
                  <a:lnTo>
                    <a:pt x="768" y="10"/>
                  </a:lnTo>
                  <a:lnTo>
                    <a:pt x="768" y="412"/>
                  </a:lnTo>
                </a:path>
              </a:pathLst>
            </a:custGeom>
            <a:solidFill>
              <a:srgbClr val="FCFEB9"/>
            </a:solidFill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39" name="Oval 17">
              <a:extLst>
                <a:ext uri="{FF2B5EF4-FFF2-40B4-BE49-F238E27FC236}">
                  <a16:creationId xmlns:a16="http://schemas.microsoft.com/office/drawing/2014/main" id="{56F585A9-2806-4174-960C-BCA03AB65A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" y="1012"/>
              <a:ext cx="760" cy="259"/>
            </a:xfrm>
            <a:prstGeom prst="ellipse">
              <a:avLst/>
            </a:prstGeom>
            <a:solidFill>
              <a:srgbClr val="FCFEB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12302" name="Rectangle 18">
            <a:extLst>
              <a:ext uri="{FF2B5EF4-FFF2-40B4-BE49-F238E27FC236}">
                <a16:creationId xmlns:a16="http://schemas.microsoft.com/office/drawing/2014/main" id="{A8AEC870-C67E-4B15-BED3-83B9DC70F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057400"/>
            <a:ext cx="850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Метаданные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12303" name="Line 19">
            <a:extLst>
              <a:ext uri="{FF2B5EF4-FFF2-40B4-BE49-F238E27FC236}">
                <a16:creationId xmlns:a16="http://schemas.microsoft.com/office/drawing/2014/main" id="{3B901E18-72C4-4B67-8A59-5CFAC3D135BC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1336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304" name="Rectangle 20">
            <a:extLst>
              <a:ext uri="{FF2B5EF4-FFF2-40B4-BE49-F238E27FC236}">
                <a16:creationId xmlns:a16="http://schemas.microsoft.com/office/drawing/2014/main" id="{94B94377-841A-4BE2-968A-1C008EBA2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976" y="6096001"/>
            <a:ext cx="1817805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Источники данных</a:t>
            </a:r>
          </a:p>
        </p:txBody>
      </p:sp>
      <p:sp>
        <p:nvSpPr>
          <p:cNvPr id="12305" name="Rectangle 21">
            <a:extLst>
              <a:ext uri="{FF2B5EF4-FFF2-40B4-BE49-F238E27FC236}">
                <a16:creationId xmlns:a16="http://schemas.microsoft.com/office/drawing/2014/main" id="{DE4EC195-E3CA-4DFB-83E4-72EDDFC6D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1" y="6172200"/>
            <a:ext cx="20151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Интерфейсные инструменты</a:t>
            </a:r>
          </a:p>
        </p:txBody>
      </p:sp>
      <p:sp>
        <p:nvSpPr>
          <p:cNvPr id="12306" name="Rectangle 22">
            <a:extLst>
              <a:ext uri="{FF2B5EF4-FFF2-40B4-BE49-F238E27FC236}">
                <a16:creationId xmlns:a16="http://schemas.microsoft.com/office/drawing/2014/main" id="{CF9FC260-1F6F-4675-8956-F6A1A398EF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4526" y="3336926"/>
            <a:ext cx="886461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Служить</a:t>
            </a:r>
          </a:p>
        </p:txBody>
      </p:sp>
      <p:sp>
        <p:nvSpPr>
          <p:cNvPr id="12307" name="AutoShape 23">
            <a:extLst>
              <a:ext uri="{FF2B5EF4-FFF2-40B4-BE49-F238E27FC236}">
                <a16:creationId xmlns:a16="http://schemas.microsoft.com/office/drawing/2014/main" id="{6301C4E1-B351-4B88-A404-77C936E52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362200"/>
            <a:ext cx="755650" cy="679450"/>
          </a:xfrm>
          <a:prstGeom prst="cube">
            <a:avLst>
              <a:gd name="adj" fmla="val 24995"/>
            </a:avLst>
          </a:prstGeom>
          <a:solidFill>
            <a:srgbClr val="FCFEB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08" name="AutoShape 24">
            <a:extLst>
              <a:ext uri="{FF2B5EF4-FFF2-40B4-BE49-F238E27FC236}">
                <a16:creationId xmlns:a16="http://schemas.microsoft.com/office/drawing/2014/main" id="{34CDE702-C9AB-4935-ADA9-EF87FE49CB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4343400"/>
            <a:ext cx="679450" cy="679450"/>
          </a:xfrm>
          <a:prstGeom prst="cube">
            <a:avLst>
              <a:gd name="adj" fmla="val 24995"/>
            </a:avLst>
          </a:prstGeom>
          <a:solidFill>
            <a:srgbClr val="FCFEB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09" name="AutoShape 25">
            <a:extLst>
              <a:ext uri="{FF2B5EF4-FFF2-40B4-BE49-F238E27FC236}">
                <a16:creationId xmlns:a16="http://schemas.microsoft.com/office/drawing/2014/main" id="{9CF005CD-6A89-47ED-9FFB-9ED60AC4D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4562" y="4359166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10" name="AutoShape 26">
            <a:extLst>
              <a:ext uri="{FF2B5EF4-FFF2-40B4-BE49-F238E27FC236}">
                <a16:creationId xmlns:a16="http://schemas.microsoft.com/office/drawing/2014/main" id="{13C41CD0-83FF-4496-972E-694DE6DE9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5233" y="4367460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11" name="AutoShape 27">
            <a:extLst>
              <a:ext uri="{FF2B5EF4-FFF2-40B4-BE49-F238E27FC236}">
                <a16:creationId xmlns:a16="http://schemas.microsoft.com/office/drawing/2014/main" id="{857EC97C-E35A-417A-811C-A41C19BD8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9413" y="4365516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12" name="Rectangle 28">
            <a:extLst>
              <a:ext uri="{FF2B5EF4-FFF2-40B4-BE49-F238E27FC236}">
                <a16:creationId xmlns:a16="http://schemas.microsoft.com/office/drawing/2014/main" id="{47237079-3241-465B-BA82-7C9E0BCD0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5562600"/>
            <a:ext cx="10223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sz="1800">
                <a:latin typeface="Times New Roman" panose="02020603050405020304" pitchFamily="18" charset="0"/>
              </a:rPr>
              <a:t>Витрины данных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12313" name="Line 29">
            <a:extLst>
              <a:ext uri="{FF2B5EF4-FFF2-40B4-BE49-F238E27FC236}">
                <a16:creationId xmlns:a16="http://schemas.microsoft.com/office/drawing/2014/main" id="{668A3CFB-A72F-4E65-B691-8BE00A2D7B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3200" y="2743200"/>
            <a:ext cx="685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314" name="Line 30">
            <a:extLst>
              <a:ext uri="{FF2B5EF4-FFF2-40B4-BE49-F238E27FC236}">
                <a16:creationId xmlns:a16="http://schemas.microsoft.com/office/drawing/2014/main" id="{88B6510B-4CA3-401E-AA9B-A2D3D7A0F8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4876800"/>
            <a:ext cx="457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315" name="AutoShape 31">
            <a:extLst>
              <a:ext uri="{FF2B5EF4-FFF2-40B4-BE49-F238E27FC236}">
                <a16:creationId xmlns:a16="http://schemas.microsoft.com/office/drawing/2014/main" id="{DC08F294-E726-4E73-810C-056319AF4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4856" y="4657616"/>
            <a:ext cx="671513" cy="917079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16" name="AutoShape 32">
            <a:extLst>
              <a:ext uri="{FF2B5EF4-FFF2-40B4-BE49-F238E27FC236}">
                <a16:creationId xmlns:a16="http://schemas.microsoft.com/office/drawing/2014/main" id="{FEF31D1E-322D-4D76-95EC-55889813E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5738" y="4672790"/>
            <a:ext cx="671513" cy="917079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17" name="AutoShape 33">
            <a:extLst>
              <a:ext uri="{FF2B5EF4-FFF2-40B4-BE49-F238E27FC236}">
                <a16:creationId xmlns:a16="http://schemas.microsoft.com/office/drawing/2014/main" id="{3AE77875-C47F-4E13-9945-1C28E59A3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3077" y="4672262"/>
            <a:ext cx="671513" cy="917079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12318" name="Group 34">
            <a:extLst>
              <a:ext uri="{FF2B5EF4-FFF2-40B4-BE49-F238E27FC236}">
                <a16:creationId xmlns:a16="http://schemas.microsoft.com/office/drawing/2014/main" id="{21E3E118-CB5E-4480-8E02-46105B999C7D}"/>
              </a:ext>
            </a:extLst>
          </p:cNvPr>
          <p:cNvGrpSpPr>
            <a:grpSpLocks/>
          </p:cNvGrpSpPr>
          <p:nvPr/>
        </p:nvGrpSpPr>
        <p:grpSpPr bwMode="auto">
          <a:xfrm>
            <a:off x="1752601" y="1524000"/>
            <a:ext cx="1604963" cy="3879850"/>
            <a:chOff x="148" y="1440"/>
            <a:chExt cx="1011" cy="2444"/>
          </a:xfrm>
        </p:grpSpPr>
        <p:sp>
          <p:nvSpPr>
            <p:cNvPr id="12329" name="Oval 35">
              <a:extLst>
                <a:ext uri="{FF2B5EF4-FFF2-40B4-BE49-F238E27FC236}">
                  <a16:creationId xmlns:a16="http://schemas.microsoft.com/office/drawing/2014/main" id="{75B0C60A-4BC0-406C-88FA-EE35DF5C4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256"/>
              <a:ext cx="472" cy="172"/>
            </a:xfrm>
            <a:prstGeom prst="ellipse">
              <a:avLst/>
            </a:prstGeom>
            <a:solidFill>
              <a:srgbClr val="FCFEB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2330" name="Oval 36">
              <a:extLst>
                <a:ext uri="{FF2B5EF4-FFF2-40B4-BE49-F238E27FC236}">
                  <a16:creationId xmlns:a16="http://schemas.microsoft.com/office/drawing/2014/main" id="{E1BA1B27-DCC6-4117-B027-8E6AA02FF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" y="1440"/>
              <a:ext cx="1000" cy="244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2331" name="Oval 37">
              <a:extLst>
                <a:ext uri="{FF2B5EF4-FFF2-40B4-BE49-F238E27FC236}">
                  <a16:creationId xmlns:a16="http://schemas.microsoft.com/office/drawing/2014/main" id="{FE472BFD-6B90-43A9-8445-76D6847B1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2256"/>
              <a:ext cx="472" cy="172"/>
            </a:xfrm>
            <a:prstGeom prst="ellipse">
              <a:avLst/>
            </a:prstGeom>
            <a:solidFill>
              <a:srgbClr val="FCFEB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2332" name="Rectangle 38">
              <a:extLst>
                <a:ext uri="{FF2B5EF4-FFF2-40B4-BE49-F238E27FC236}">
                  <a16:creationId xmlns:a16="http://schemas.microsoft.com/office/drawing/2014/main" id="{A2F6896F-CD03-46A6-8308-292F6E81D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2448"/>
              <a:ext cx="919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2000">
                  <a:latin typeface="Times New Roman" panose="02020603050405020304" pitchFamily="18" charset="0"/>
                </a:rPr>
                <a:t>Оперативный</a:t>
              </a:r>
            </a:p>
            <a:p>
              <a:r>
                <a:rPr lang="ru" altLang="ru-RU" sz="2000">
                  <a:latin typeface="Times New Roman" panose="02020603050405020304" pitchFamily="18" charset="0"/>
                </a:rPr>
                <a:t>БД</a:t>
              </a:r>
            </a:p>
          </p:txBody>
        </p:sp>
        <p:sp>
          <p:nvSpPr>
            <p:cNvPr id="12333" name="Rectangle 39">
              <a:extLst>
                <a:ext uri="{FF2B5EF4-FFF2-40B4-BE49-F238E27FC236}">
                  <a16:creationId xmlns:a16="http://schemas.microsoft.com/office/drawing/2014/main" id="{5A219D19-AE83-4BB7-8D90-5796A3848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776"/>
              <a:ext cx="692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2000">
                  <a:latin typeface="Times New Roman" panose="02020603050405020304" pitchFamily="18" charset="0"/>
                </a:rPr>
                <a:t>Другой</a:t>
              </a:r>
            </a:p>
            <a:p>
              <a:r>
                <a:rPr lang="ru" altLang="ru-RU" sz="2000">
                  <a:latin typeface="Times New Roman" panose="02020603050405020304" pitchFamily="18" charset="0"/>
                </a:rPr>
                <a:t>источники</a:t>
              </a:r>
            </a:p>
          </p:txBody>
        </p:sp>
        <p:sp>
          <p:nvSpPr>
            <p:cNvPr id="12334" name="AutoShape 40">
              <a:extLst>
                <a:ext uri="{FF2B5EF4-FFF2-40B4-BE49-F238E27FC236}">
                  <a16:creationId xmlns:a16="http://schemas.microsoft.com/office/drawing/2014/main" id="{064F5932-1E93-4360-91E5-F22FB4820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" y="3253"/>
              <a:ext cx="116" cy="57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2335" name="AutoShape 41">
              <a:extLst>
                <a:ext uri="{FF2B5EF4-FFF2-40B4-BE49-F238E27FC236}">
                  <a16:creationId xmlns:a16="http://schemas.microsoft.com/office/drawing/2014/main" id="{1D01CFE0-4D1C-41AC-B085-C070BF1162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" y="2984"/>
              <a:ext cx="116" cy="57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2336" name="AutoShape 42">
              <a:extLst>
                <a:ext uri="{FF2B5EF4-FFF2-40B4-BE49-F238E27FC236}">
                  <a16:creationId xmlns:a16="http://schemas.microsoft.com/office/drawing/2014/main" id="{BBED2CCE-6215-4D0D-9CC3-5E9CFE4DC2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" y="2706"/>
              <a:ext cx="116" cy="57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12319" name="Line 43">
            <a:extLst>
              <a:ext uri="{FF2B5EF4-FFF2-40B4-BE49-F238E27FC236}">
                <a16:creationId xmlns:a16="http://schemas.microsoft.com/office/drawing/2014/main" id="{A5571F31-67A9-444E-B241-10F566FBC13E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1524000"/>
            <a:ext cx="0" cy="41910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320" name="Line 44">
            <a:extLst>
              <a:ext uri="{FF2B5EF4-FFF2-40B4-BE49-F238E27FC236}">
                <a16:creationId xmlns:a16="http://schemas.microsoft.com/office/drawing/2014/main" id="{06E5A3F0-881F-4E21-B0C4-78F1E754EDB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1600200"/>
            <a:ext cx="0" cy="411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321" name="Line 45">
            <a:extLst>
              <a:ext uri="{FF2B5EF4-FFF2-40B4-BE49-F238E27FC236}">
                <a16:creationId xmlns:a16="http://schemas.microsoft.com/office/drawing/2014/main" id="{8BBD23AE-A0EA-4916-8364-96A11C817E2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1600200"/>
            <a:ext cx="0" cy="411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322" name="Text Box 46">
            <a:extLst>
              <a:ext uri="{FF2B5EF4-FFF2-40B4-BE49-F238E27FC236}">
                <a16:creationId xmlns:a16="http://schemas.microsoft.com/office/drawing/2014/main" id="{2D118461-54FF-4D85-9455-D846D207F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2451" y="6172200"/>
            <a:ext cx="15965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Хранилище данных</a:t>
            </a:r>
          </a:p>
        </p:txBody>
      </p:sp>
      <p:sp>
        <p:nvSpPr>
          <p:cNvPr id="12323" name="AutoShape 47">
            <a:extLst>
              <a:ext uri="{FF2B5EF4-FFF2-40B4-BE49-F238E27FC236}">
                <a16:creationId xmlns:a16="http://schemas.microsoft.com/office/drawing/2014/main" id="{1FFEE8A0-0957-437A-8DD6-ED44F33C209F}"/>
              </a:ext>
            </a:extLst>
          </p:cNvPr>
          <p:cNvSpPr>
            <a:spLocks/>
          </p:cNvSpPr>
          <p:nvPr/>
        </p:nvSpPr>
        <p:spPr bwMode="auto">
          <a:xfrm rot="5400000">
            <a:off x="2476500" y="5219700"/>
            <a:ext cx="152400" cy="1600200"/>
          </a:xfrm>
          <a:prstGeom prst="rightBrace">
            <a:avLst>
              <a:gd name="adj1" fmla="val 87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24" name="AutoShape 48">
            <a:extLst>
              <a:ext uri="{FF2B5EF4-FFF2-40B4-BE49-F238E27FC236}">
                <a16:creationId xmlns:a16="http://schemas.microsoft.com/office/drawing/2014/main" id="{95F48BAE-A796-49D7-88CD-A6C08F873F97}"/>
              </a:ext>
            </a:extLst>
          </p:cNvPr>
          <p:cNvSpPr>
            <a:spLocks/>
          </p:cNvSpPr>
          <p:nvPr/>
        </p:nvSpPr>
        <p:spPr bwMode="auto">
          <a:xfrm rot="5400000">
            <a:off x="5029200" y="4419600"/>
            <a:ext cx="152400" cy="3200400"/>
          </a:xfrm>
          <a:prstGeom prst="rightBrace">
            <a:avLst>
              <a:gd name="adj1" fmla="val 1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25" name="AutoShape 49">
            <a:extLst>
              <a:ext uri="{FF2B5EF4-FFF2-40B4-BE49-F238E27FC236}">
                <a16:creationId xmlns:a16="http://schemas.microsoft.com/office/drawing/2014/main" id="{98B98844-53BF-4247-B6AA-7CF3DA0BC05B}"/>
              </a:ext>
            </a:extLst>
          </p:cNvPr>
          <p:cNvSpPr>
            <a:spLocks/>
          </p:cNvSpPr>
          <p:nvPr/>
        </p:nvSpPr>
        <p:spPr bwMode="auto">
          <a:xfrm rot="5400000">
            <a:off x="7505700" y="5448300"/>
            <a:ext cx="152400" cy="1143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26" name="AutoShape 50">
            <a:extLst>
              <a:ext uri="{FF2B5EF4-FFF2-40B4-BE49-F238E27FC236}">
                <a16:creationId xmlns:a16="http://schemas.microsoft.com/office/drawing/2014/main" id="{B9624F64-35B6-4A95-9016-2D1EEFA05C7C}"/>
              </a:ext>
            </a:extLst>
          </p:cNvPr>
          <p:cNvSpPr>
            <a:spLocks/>
          </p:cNvSpPr>
          <p:nvPr/>
        </p:nvSpPr>
        <p:spPr bwMode="auto">
          <a:xfrm rot="5400000">
            <a:off x="9258300" y="4991100"/>
            <a:ext cx="152400" cy="2057400"/>
          </a:xfrm>
          <a:prstGeom prst="rightBrace">
            <a:avLst>
              <a:gd name="adj1" fmla="val 11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27" name="Rectangle 51">
            <a:extLst>
              <a:ext uri="{FF2B5EF4-FFF2-40B4-BE49-F238E27FC236}">
                <a16:creationId xmlns:a16="http://schemas.microsoft.com/office/drawing/2014/main" id="{6FCDA576-2A5B-473B-A9F7-C7288A262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1905000"/>
            <a:ext cx="152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sz="2000">
                <a:latin typeface="Times New Roman" panose="02020603050405020304" pitchFamily="18" charset="0"/>
              </a:rPr>
              <a:t>OLAP-сервер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12328" name="Line 52">
            <a:extLst>
              <a:ext uri="{FF2B5EF4-FFF2-40B4-BE49-F238E27FC236}">
                <a16:creationId xmlns:a16="http://schemas.microsoft.com/office/drawing/2014/main" id="{D057DB65-FF66-42EE-83B0-B18B0E06AA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590800"/>
            <a:ext cx="3048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21</TotalTime>
  <Words>1664</Words>
  <Application>Microsoft Office PowerPoint</Application>
  <PresentationFormat>Широкоэкранный</PresentationFormat>
  <Paragraphs>360</Paragraphs>
  <Slides>26</Slides>
  <Notes>25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6" baseType="lpstr">
      <vt:lpstr>Calibri</vt:lpstr>
      <vt:lpstr>Corbel</vt:lpstr>
      <vt:lpstr>Gill Sans MT</vt:lpstr>
      <vt:lpstr>Monotype Sorts</vt:lpstr>
      <vt:lpstr>Tahoma</vt:lpstr>
      <vt:lpstr>Times New Roman</vt:lpstr>
      <vt:lpstr>Wingdings</vt:lpstr>
      <vt:lpstr>Wingdings 2</vt:lpstr>
      <vt:lpstr>Дивиденд</vt:lpstr>
      <vt:lpstr>Document</vt:lpstr>
      <vt:lpstr>Лекция 10</vt:lpstr>
      <vt:lpstr>Что такое хранилище данных?</vt:lpstr>
      <vt:lpstr>Хранилище данных — предметно-ориентированное</vt:lpstr>
      <vt:lpstr>Хранилище данных — интегрированное</vt:lpstr>
      <vt:lpstr>Хранилище данных — временной вариант</vt:lpstr>
      <vt:lpstr>Хранилище данных — энергонезависимое</vt:lpstr>
      <vt:lpstr>OLTP против OLAP</vt:lpstr>
      <vt:lpstr>Зачем отдельное хранилище данных?</vt:lpstr>
      <vt:lpstr>Презентация PowerPoint</vt:lpstr>
      <vt:lpstr>Три модели хранилища данных</vt:lpstr>
      <vt:lpstr>Извлечение, преобразование и загрузка (ETL)</vt:lpstr>
      <vt:lpstr>Хранилище метаданных</vt:lpstr>
      <vt:lpstr>Хранилище данных и оперативная аналитическая обработка</vt:lpstr>
      <vt:lpstr>От таблиц и электронных таблиц к  кубам данных</vt:lpstr>
      <vt:lpstr>Куб: Решетка кубоидов</vt:lpstr>
      <vt:lpstr>Концептуальное моделирование хранилищ данных</vt:lpstr>
      <vt:lpstr>Пример звездной схемы</vt:lpstr>
      <vt:lpstr>Пример схемы снежинки</vt:lpstr>
      <vt:lpstr>Пример созвездия фактов</vt:lpstr>
      <vt:lpstr>Иерархия понятий: измерение (местоположение)</vt:lpstr>
      <vt:lpstr>Меры куба данных : три категории</vt:lpstr>
      <vt:lpstr>Многомерные данные</vt:lpstr>
      <vt:lpstr>Образец куба данных</vt:lpstr>
      <vt:lpstr>Кубоиды, соответствующие кубу</vt:lpstr>
      <vt:lpstr>Типичные операции OLAP</vt:lpstr>
      <vt:lpstr>Просмотр куба данных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10</dc:title>
  <dc:creator>Карюкин Владислав</dc:creator>
  <cp:lastModifiedBy>Владислав Карюкин</cp:lastModifiedBy>
  <cp:revision>3</cp:revision>
  <dcterms:created xsi:type="dcterms:W3CDTF">2021-01-14T18:25:11Z</dcterms:created>
  <dcterms:modified xsi:type="dcterms:W3CDTF">2022-01-20T17:26:38Z</dcterms:modified>
</cp:coreProperties>
</file>